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71" r:id="rId3"/>
    <p:sldId id="276" r:id="rId4"/>
    <p:sldId id="275" r:id="rId5"/>
    <p:sldId id="257" r:id="rId6"/>
    <p:sldId id="277" r:id="rId7"/>
    <p:sldId id="288" r:id="rId8"/>
    <p:sldId id="285" r:id="rId9"/>
    <p:sldId id="260" r:id="rId10"/>
    <p:sldId id="282" r:id="rId11"/>
  </p:sldIdLst>
  <p:sldSz cx="12192000" cy="685800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641" autoAdjust="0"/>
  </p:normalViewPr>
  <p:slideViewPr>
    <p:cSldViewPr snapToGrid="0">
      <p:cViewPr varScale="1">
        <p:scale>
          <a:sx n="119" d="100"/>
          <a:sy n="119" d="100"/>
        </p:scale>
        <p:origin x="1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92ED-43DF-4399-A759-DF7DED7D0E44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D0C3-C7C1-4BD0-A431-B75C386D2A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34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C5D3-8735-4DDC-A6E1-E5C83284D2DC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6100-5576-4E68-AD42-E3C84F8C49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74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62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Gradvis utbygging av konfliktråd med </a:t>
            </a:r>
            <a:r>
              <a:rPr lang="nb-NO" dirty="0" err="1" smtClean="0"/>
              <a:t>uk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2010: 5 konfliktråd</a:t>
            </a:r>
          </a:p>
          <a:p>
            <a:endParaRPr lang="nb-NO" dirty="0"/>
          </a:p>
          <a:p>
            <a:r>
              <a:rPr lang="nb-NO" dirty="0" smtClean="0"/>
              <a:t>2012: 13 konfliktråd</a:t>
            </a:r>
          </a:p>
          <a:p>
            <a:endParaRPr lang="nb-NO" dirty="0"/>
          </a:p>
          <a:p>
            <a:r>
              <a:rPr lang="nb-NO" dirty="0" smtClean="0"/>
              <a:t>1. April 2014: alle konfliktråd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29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Strafferettslige reaksjoner som fra og med 1. juli reguleres ved lov </a:t>
            </a:r>
          </a:p>
          <a:p>
            <a:endParaRPr lang="nb-NO" dirty="0"/>
          </a:p>
          <a:p>
            <a:r>
              <a:rPr lang="nb-NO" dirty="0" smtClean="0"/>
              <a:t>I flere kommuner har denne modellen vært praktiser i flere år</a:t>
            </a:r>
          </a:p>
          <a:p>
            <a:endParaRPr lang="nb-NO" dirty="0"/>
          </a:p>
          <a:p>
            <a:r>
              <a:rPr lang="nb-NO" dirty="0" smtClean="0"/>
              <a:t>Kjent under RJ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39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nb-NO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ngdomsoppfølging og ungdomsstraff </a:t>
            </a:r>
            <a:r>
              <a:rPr lang="nb-NO" dirty="0" smtClean="0"/>
              <a:t>bygger </a:t>
            </a:r>
            <a:r>
              <a:rPr lang="nb-NO" dirty="0"/>
              <a:t>på prinsippene i FNs </a:t>
            </a:r>
            <a:r>
              <a:rPr lang="nb-NO" dirty="0" smtClean="0"/>
              <a:t>Barnekonvensjon</a:t>
            </a:r>
          </a:p>
          <a:p>
            <a:endParaRPr lang="nb-NO" dirty="0"/>
          </a:p>
          <a:p>
            <a:r>
              <a:rPr lang="nb-NO" dirty="0" smtClean="0"/>
              <a:t>Særlig artikkel 3 – som slår fast at barnets beste skal et grunnleggende hensyn i alle handlinger som berører barn - står sentralt.</a:t>
            </a:r>
          </a:p>
          <a:p>
            <a:endParaRPr lang="nb-NO" dirty="0"/>
          </a:p>
          <a:p>
            <a:r>
              <a:rPr lang="nb-NO" dirty="0" smtClean="0"/>
              <a:t>Men også artikkel 37  som omhandle barn og straff er sentral: fengsel skal være siste utvei etter at alle andre alternativer er prøvd ut</a:t>
            </a:r>
          </a:p>
          <a:p>
            <a:endParaRPr lang="nb-NO" dirty="0"/>
          </a:p>
          <a:p>
            <a:r>
              <a:rPr lang="nb-NO" dirty="0"/>
              <a:t>V</a:t>
            </a:r>
            <a:r>
              <a:rPr lang="nb-NO" dirty="0" smtClean="0"/>
              <a:t>erdt å dvele ved veien fram til dagens konfliktrådslov :</a:t>
            </a:r>
          </a:p>
          <a:p>
            <a:r>
              <a:rPr lang="nb-NO" dirty="0" smtClean="0"/>
              <a:t>Handlingsplanen</a:t>
            </a:r>
            <a:r>
              <a:rPr lang="nb-NO" baseline="0" dirty="0" smtClean="0"/>
              <a:t> </a:t>
            </a:r>
            <a:r>
              <a:rPr lang="nb-NO" dirty="0" smtClean="0"/>
              <a:t> «Sammen mot barne- og ungdomskriminalitet 2005 – 2008»</a:t>
            </a:r>
          </a:p>
          <a:p>
            <a:r>
              <a:rPr lang="nb-NO" baseline="0" dirty="0" err="1" smtClean="0"/>
              <a:t>NOU’en</a:t>
            </a:r>
            <a:r>
              <a:rPr lang="nb-NO" baseline="0" dirty="0" smtClean="0"/>
              <a:t> Barn og straff fra 2008:</a:t>
            </a:r>
            <a:r>
              <a:rPr lang="nb-NO" dirty="0" smtClean="0"/>
              <a:t> Prosjekt i 4 kommuner</a:t>
            </a:r>
          </a:p>
          <a:p>
            <a:r>
              <a:rPr lang="nb-NO" baseline="0" dirty="0" smtClean="0"/>
              <a:t>Evaluering</a:t>
            </a:r>
          </a:p>
          <a:p>
            <a:r>
              <a:rPr lang="nb-NO" dirty="0" err="1" smtClean="0"/>
              <a:t>Prop</a:t>
            </a:r>
            <a:r>
              <a:rPr lang="nb-NO" dirty="0" smtClean="0"/>
              <a:t> 157 – forslag til en rekke lovendringer som legger til rette for innføring av nye straffereaksjoner </a:t>
            </a:r>
          </a:p>
          <a:p>
            <a:r>
              <a:rPr lang="nb-NO" baseline="0" dirty="0" smtClean="0"/>
              <a:t>Forslag</a:t>
            </a:r>
            <a:r>
              <a:rPr lang="nb-NO" dirty="0" smtClean="0"/>
              <a:t> til ny konfliktrådslov</a:t>
            </a:r>
          </a:p>
          <a:p>
            <a:r>
              <a:rPr lang="nb-NO" baseline="0" dirty="0" smtClean="0"/>
              <a:t>Handlingsplan</a:t>
            </a:r>
            <a:r>
              <a:rPr lang="nb-NO" dirty="0" smtClean="0"/>
              <a:t> for forebyggende kriminalitet</a:t>
            </a:r>
          </a:p>
          <a:p>
            <a:r>
              <a:rPr lang="nb-NO" dirty="0" err="1" smtClean="0"/>
              <a:t>Prop</a:t>
            </a:r>
            <a:r>
              <a:rPr lang="nb-NO" dirty="0" smtClean="0"/>
              <a:t> 57 – ny konfliktrådslov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21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Litt mer om ungdomsoppfølging og ungdomsstraff</a:t>
            </a:r>
          </a:p>
          <a:p>
            <a:endParaRPr lang="nb-NO" dirty="0"/>
          </a:p>
          <a:p>
            <a:r>
              <a:rPr lang="nb-NO" dirty="0" smtClean="0"/>
              <a:t>2 ulike reaksjoner – samme modell</a:t>
            </a:r>
          </a:p>
          <a:p>
            <a:endParaRPr lang="nb-NO" dirty="0"/>
          </a:p>
          <a:p>
            <a:r>
              <a:rPr lang="nb-NO" dirty="0" smtClean="0"/>
              <a:t>For at en av disse skal være aktuell, må enkelte kriterier ligge til grunn: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Mellom 15 og 18 år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Gjentatt og /eller alvorlig kriminalitet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Må egne seg til reaksjon i frihet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Må samtykke – frivillig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41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82759" y="4815295"/>
            <a:ext cx="5335270" cy="390861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35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9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Barn som begår straffbare handlinger setter samfunnet på prøve – handlingene de har foretatt kan oppfattes som «voksne» men de som har begått handlingene er fortsatt barn som enda er i utvikling.</a:t>
            </a:r>
          </a:p>
          <a:p>
            <a:endParaRPr lang="nb-NO" dirty="0"/>
          </a:p>
          <a:p>
            <a:r>
              <a:rPr lang="nb-NO" dirty="0"/>
              <a:t>For å møte utfordringene forutsetter det at vi favner bredt</a:t>
            </a:r>
          </a:p>
          <a:p>
            <a:endParaRPr lang="nb-NO" dirty="0"/>
          </a:p>
          <a:p>
            <a:r>
              <a:rPr lang="nb-NO" dirty="0"/>
              <a:t>Et forutsigbart og forpliktende lokale samarbeid mellom profesjoner og instanser er en nødvendig forutsetning for å lykke i arbeidet med å snu en ung  lovbryter</a:t>
            </a:r>
          </a:p>
          <a:p>
            <a:endParaRPr lang="nb-NO" dirty="0"/>
          </a:p>
          <a:p>
            <a:r>
              <a:rPr lang="nb-NO" dirty="0"/>
              <a:t>Samarbeid mellom ulike forvaltningsnivå</a:t>
            </a:r>
          </a:p>
          <a:p>
            <a:endParaRPr lang="nb-NO" dirty="0"/>
          </a:p>
          <a:p>
            <a:r>
              <a:rPr lang="nb-NO" dirty="0"/>
              <a:t>Informasjonsdeling og kvalitetssikring</a:t>
            </a:r>
          </a:p>
          <a:p>
            <a:endParaRPr lang="nb-NO" dirty="0"/>
          </a:p>
          <a:p>
            <a:r>
              <a:rPr lang="nb-NO"/>
              <a:t>Koordinering av det praktiske arbeidet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0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Restorative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justice</a:t>
            </a:r>
            <a:r>
              <a:rPr lang="nb-NO" baseline="0" dirty="0" smtClean="0"/>
              <a:t> / oppfølgingsteam for unge lovbrytere har vært praktisert siden 2006 i Trondheim</a:t>
            </a:r>
          </a:p>
          <a:p>
            <a:r>
              <a:rPr lang="nb-NO" baseline="0" dirty="0" smtClean="0"/>
              <a:t>2010 – et veiskille: Konfliktrådet i Sør Trøndelag ett av 5 </a:t>
            </a:r>
            <a:r>
              <a:rPr lang="nb-NO" baseline="0" dirty="0" err="1" smtClean="0"/>
              <a:t>konfliktråde</a:t>
            </a:r>
            <a:r>
              <a:rPr lang="nb-NO" baseline="0" dirty="0" smtClean="0"/>
              <a:t> som får ansvaret for denne straffereaksjonen som en del av tiltaksporteføljen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Totalt er det behandlet i underkant av 200 saker – inkludert prosjektperiode. Utprøvd på mange ulike saker, også med ungdom under 15 år-</a:t>
            </a:r>
          </a:p>
          <a:p>
            <a:endParaRPr lang="nb-NO" baseline="0" dirty="0" smtClean="0"/>
          </a:p>
          <a:p>
            <a:r>
              <a:rPr lang="nb-NO" baseline="0" dirty="0" smtClean="0"/>
              <a:t>Etter 2010 ble dette en straffereaksjon  - noe som innebærer at du må være fylt 15 på gjerningstidspunktet.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tillegg skulle det gjelde for de ungdommene som hadde begått «alvorlig og/eller gjentatt» kriminalitet.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Det</a:t>
            </a:r>
            <a:r>
              <a:rPr lang="nb-NO" baseline="0" dirty="0" smtClean="0"/>
              <a:t> første året la vi lista lavt for å melde brudd på avtale – dette fikk vi tilbakemelding om fra statsadvokaten.</a:t>
            </a:r>
          </a:p>
          <a:p>
            <a:r>
              <a:rPr lang="nb-NO" baseline="0" dirty="0" smtClean="0"/>
              <a:t>Fra og med årsskifte 2012/13 og fram til i dag er brudd % på bare 7 %</a:t>
            </a:r>
          </a:p>
          <a:p>
            <a:endParaRPr lang="nb-NO" baseline="0" dirty="0" smtClean="0"/>
          </a:p>
          <a:p>
            <a:r>
              <a:rPr lang="nb-NO" baseline="0" dirty="0" smtClean="0"/>
              <a:t>En liten andel ungdommer får annen hjelp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6100-5576-4E68-AD42-E3C84F8C493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1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94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69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6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30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00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63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17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98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8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4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36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43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96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074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70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213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91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95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0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32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49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905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775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9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0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3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44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0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33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7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0E56-D130-4CFA-9875-A9058B131B36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0B0538-6F1B-4364-884F-1604EAA63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1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microsoft.com/office/2007/relationships/hdphoto" Target="../media/hdphoto1.wdp"/><Relationship Id="rId4" Type="http://schemas.openxmlformats.org/officeDocument/2006/relationships/slide" Target="slide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d.no/sl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0215" y="627679"/>
            <a:ext cx="9144000" cy="2998924"/>
          </a:xfrm>
        </p:spPr>
        <p:txBody>
          <a:bodyPr>
            <a:normAutofit/>
          </a:bodyPr>
          <a:lstStyle/>
          <a:p>
            <a:r>
              <a:rPr lang="nb-NO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Ungdomsstraff </a:t>
            </a:r>
            <a:r>
              <a:rPr lang="nb-NO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og ungdomsoppfølging</a:t>
            </a:r>
            <a:endParaRPr lang="nb-NO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6990" y="4093211"/>
            <a:ext cx="9144000" cy="219910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pPr algn="l"/>
            <a:r>
              <a:rPr lang="nb-NO" i="1" dirty="0" smtClean="0"/>
              <a:t>Konfliktrådet i Sør-Trøndelag </a:t>
            </a:r>
            <a:endParaRPr lang="nb-NO" i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66" y="161071"/>
            <a:ext cx="40767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" y="193651"/>
            <a:ext cx="6531390" cy="659330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75" y="361951"/>
            <a:ext cx="2198536" cy="664557"/>
          </a:xfrm>
          <a:prstGeom prst="rect">
            <a:avLst/>
          </a:prstGeom>
        </p:spPr>
      </p:pic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54874"/>
              </p:ext>
            </p:extLst>
          </p:nvPr>
        </p:nvGraphicFramePr>
        <p:xfrm>
          <a:off x="7720603" y="1184743"/>
          <a:ext cx="4155300" cy="5208105"/>
        </p:xfrm>
        <a:graphic>
          <a:graphicData uri="http://schemas.openxmlformats.org/drawingml/2006/table">
            <a:tbl>
              <a:tblPr firstRow="1" firstCol="1" bandRow="1"/>
              <a:tblGrid>
                <a:gridCol w="4155300"/>
              </a:tblGrid>
              <a:tr h="5208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b-NO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Konfliktrådsloven</a:t>
                      </a:r>
                      <a:r>
                        <a:rPr lang="nb-NO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§ 3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b-NO" sz="2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«I hvert konfliktråd skal det være en konfliktrådsleder og en eller flere ungdomskoordinatorer»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nb-NO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nb-NO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nb-NO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b-NO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sammen 29 ungdomskoordinatorer tilsatt i Norge</a:t>
                      </a: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Rett pil 19"/>
          <p:cNvCxnSpPr/>
          <p:nvPr/>
        </p:nvCxnSpPr>
        <p:spPr>
          <a:xfrm flipH="1" flipV="1">
            <a:off x="2460560" y="4239277"/>
            <a:ext cx="5029569" cy="388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064568" y="3728278"/>
            <a:ext cx="958218" cy="1021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2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2929" y="0"/>
            <a:ext cx="45719" cy="6858000"/>
          </a:xfrm>
          <a:prstGeom prst="rect">
            <a:avLst/>
          </a:prstGeom>
          <a:solidFill>
            <a:srgbClr val="8497B0"/>
          </a:solidFill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2779147" y="143530"/>
            <a:ext cx="3600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Gå tilbake til forrige side.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057695" y="117670"/>
            <a:ext cx="309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Gå til hovedsiden i dokumentet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334589" y="117670"/>
            <a:ext cx="1374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Til saksgangen</a:t>
            </a:r>
            <a:endParaRPr lang="nb-NO" sz="1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49233" y="507944"/>
            <a:ext cx="1103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solidFill>
                  <a:schemeClr val="accent6">
                    <a:lumMod val="75000"/>
                  </a:schemeClr>
                </a:solidFill>
              </a:rPr>
              <a:t>UNGDOMSOPPFØLGING OG UNGDOMSSTRAFF</a:t>
            </a:r>
            <a:endParaRPr lang="nb-NO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57" y="5573304"/>
            <a:ext cx="3855543" cy="1079531"/>
          </a:xfrm>
          <a:prstGeom prst="rect">
            <a:avLst/>
          </a:prstGeom>
          <a:effectLst/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905" y="1241634"/>
            <a:ext cx="1646630" cy="381189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22137" y="2267353"/>
            <a:ext cx="80387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Tverrfaglig samarbeid rundt barn og unge</a:t>
            </a:r>
          </a:p>
          <a:p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smtClean="0"/>
              <a:t>Strafferettslig reaksjon som gjennomføres i konfliktrådet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smtClean="0"/>
              <a:t>Overføres fra påtalemyndigheten eller domstol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smtClean="0"/>
              <a:t>For ungdom mellom 15 og 18 år på gjerningstidspunkt</a:t>
            </a:r>
          </a:p>
        </p:txBody>
      </p:sp>
    </p:spTree>
    <p:extLst>
      <p:ext uri="{BB962C8B-B14F-4D97-AF65-F5344CB8AC3E}">
        <p14:creationId xmlns:p14="http://schemas.microsoft.com/office/powerpoint/2010/main" val="258574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75" y="361951"/>
            <a:ext cx="2198536" cy="66455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158650" y="1081513"/>
            <a:ext cx="4536901" cy="64633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595959"/>
                </a:solidFill>
              </a:rPr>
              <a:t>Historikk</a:t>
            </a:r>
            <a:r>
              <a:rPr lang="nb-NO" dirty="0">
                <a:solidFill>
                  <a:srgbClr val="595959"/>
                </a:solidFill>
              </a:rPr>
              <a:t>:</a:t>
            </a:r>
            <a:r>
              <a:rPr lang="nb-NO" dirty="0" smtClean="0">
                <a:solidFill>
                  <a:srgbClr val="595959"/>
                </a:solidFill>
              </a:rPr>
              <a:t> </a:t>
            </a:r>
          </a:p>
          <a:p>
            <a:r>
              <a:rPr lang="nb-NO" i="1" dirty="0" smtClean="0">
                <a:solidFill>
                  <a:srgbClr val="595959"/>
                </a:solidFill>
              </a:rPr>
              <a:t>Fra </a:t>
            </a:r>
            <a:r>
              <a:rPr lang="nb-NO" i="1" dirty="0">
                <a:solidFill>
                  <a:srgbClr val="595959"/>
                </a:solidFill>
              </a:rPr>
              <a:t>Handlingsplan til lovvedtak.</a:t>
            </a:r>
            <a:r>
              <a:rPr lang="nb-NO" dirty="0">
                <a:solidFill>
                  <a:srgbClr val="595959"/>
                </a:solidFill>
              </a:rPr>
              <a:t> </a:t>
            </a:r>
            <a:endParaRPr lang="nb-NO" dirty="0" smtClean="0">
              <a:solidFill>
                <a:srgbClr val="595959"/>
              </a:solidFill>
            </a:endParaRPr>
          </a:p>
        </p:txBody>
      </p:sp>
      <p:pic>
        <p:nvPicPr>
          <p:cNvPr id="6" name="Bilde 5" descr="handlingspla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8" y="4400557"/>
            <a:ext cx="1660652" cy="2135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5400000">
              <a:srgbClr val="000000">
                <a:alpha val="50000"/>
              </a:srgb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46" y="4411178"/>
            <a:ext cx="1509562" cy="212315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38" y="4422769"/>
            <a:ext cx="1501070" cy="21231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54" y="4400557"/>
            <a:ext cx="1465620" cy="21240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65" y="4411616"/>
            <a:ext cx="1478468" cy="21303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kstSylinder 11"/>
          <p:cNvSpPr txBox="1"/>
          <p:nvPr/>
        </p:nvSpPr>
        <p:spPr>
          <a:xfrm>
            <a:off x="547388" y="38910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2005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318454" y="38579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2008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848088" y="38492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2009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5546997" y="38492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2010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7105827" y="38738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2011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7831" y="4404973"/>
            <a:ext cx="1435416" cy="211525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 h="120650"/>
          </a:sp3d>
        </p:spPr>
      </p:pic>
      <p:sp>
        <p:nvSpPr>
          <p:cNvPr id="21" name="TekstSylinder 20"/>
          <p:cNvSpPr txBox="1"/>
          <p:nvPr/>
        </p:nvSpPr>
        <p:spPr>
          <a:xfrm>
            <a:off x="8697175" y="39349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2013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402135" y="3129445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Prosjektperiode</a:t>
            </a:r>
            <a:endParaRPr lang="nb-NO" dirty="0"/>
          </a:p>
        </p:txBody>
      </p:sp>
      <p:sp>
        <p:nvSpPr>
          <p:cNvPr id="11" name="Venstre klammeparentes 10"/>
          <p:cNvSpPr/>
          <p:nvPr/>
        </p:nvSpPr>
        <p:spPr>
          <a:xfrm rot="5400000">
            <a:off x="2936313" y="1749738"/>
            <a:ext cx="451607" cy="401157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Venstre klammeparentes 21"/>
          <p:cNvSpPr/>
          <p:nvPr/>
        </p:nvSpPr>
        <p:spPr>
          <a:xfrm rot="5400000">
            <a:off x="7957545" y="2086909"/>
            <a:ext cx="455338" cy="328954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6916826" y="3152104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Implementeringsperiode</a:t>
            </a:r>
            <a:endParaRPr lang="nb-NO" dirty="0"/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39408">
            <a:off x="9364102" y="132491"/>
            <a:ext cx="2516068" cy="32284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Rektangel 24"/>
          <p:cNvSpPr/>
          <p:nvPr/>
        </p:nvSpPr>
        <p:spPr>
          <a:xfrm rot="925282">
            <a:off x="10295765" y="145554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2014</a:t>
            </a:r>
            <a:endParaRPr lang="nb-NO" dirty="0"/>
          </a:p>
        </p:txBody>
      </p:sp>
      <p:cxnSp>
        <p:nvCxnSpPr>
          <p:cNvPr id="27" name="Rett pil 26"/>
          <p:cNvCxnSpPr/>
          <p:nvPr/>
        </p:nvCxnSpPr>
        <p:spPr>
          <a:xfrm>
            <a:off x="5695551" y="1081513"/>
            <a:ext cx="338653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>
            <a:off x="1134092" y="1450845"/>
            <a:ext cx="22238" cy="198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10363566" y="3959351"/>
            <a:ext cx="65274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2014</a:t>
            </a:r>
          </a:p>
          <a:p>
            <a:r>
              <a:rPr lang="nb-NO" sz="1050" dirty="0" smtClean="0"/>
              <a:t>  1. Juli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15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80674" y="211702"/>
            <a:ext cx="605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MÅLGRUPPEN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-1" y="0"/>
            <a:ext cx="4516341" cy="6858000"/>
            <a:chOff x="-4" y="0"/>
            <a:chExt cx="7961037" cy="82597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Tekstboks 7"/>
            <p:cNvSpPr txBox="1"/>
            <p:nvPr/>
          </p:nvSpPr>
          <p:spPr>
            <a:xfrm>
              <a:off x="188193" y="2"/>
              <a:ext cx="7611131" cy="8259743"/>
            </a:xfrm>
            <a:prstGeom prst="rect">
              <a:avLst/>
            </a:prstGeom>
            <a:grpFill/>
            <a:ln w="6350">
              <a:noFill/>
            </a:ln>
            <a:effectLst/>
          </p:spPr>
          <p:txBody>
            <a:bodyPr rot="0" spcFirstLastPara="0" vert="horz" wrap="square" lIns="182880" tIns="91440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nb-NO" sz="1400" b="1" dirty="0" smtClean="0">
                <a:effectLst/>
                <a:latin typeface="+mj-lt"/>
                <a:cs typeface="Times New Roman" panose="02020603050405020304" pitchFamily="18" charset="0"/>
              </a:endParaRP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nb-NO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b-NO" sz="1400" dirty="0" smtClea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nb-NO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solidFill>
                    <a:srgbClr val="595959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0"/>
              <a:ext cx="190500" cy="8229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4" name="Femkant 13"/>
            <p:cNvSpPr/>
            <p:nvPr/>
          </p:nvSpPr>
          <p:spPr>
            <a:xfrm>
              <a:off x="-4" y="363908"/>
              <a:ext cx="7961037" cy="121621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  <a:alpha val="37000"/>
              </a:schemeClr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576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2600" dirty="0" smtClean="0">
                  <a:solidFill>
                    <a:schemeClr val="tx2">
                      <a:lumMod val="75000"/>
                    </a:schemeClr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Ungdomsoppfølging og ungdomsstraff</a:t>
              </a:r>
              <a:endParaRPr lang="nb-NO" sz="2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kstSylinder 4"/>
          <p:cNvSpPr txBox="1"/>
          <p:nvPr/>
        </p:nvSpPr>
        <p:spPr>
          <a:xfrm>
            <a:off x="4573403" y="1085352"/>
            <a:ext cx="76001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+mj-lt"/>
              </a:rPr>
              <a:t>Unge </a:t>
            </a:r>
            <a:r>
              <a:rPr lang="nb-NO" sz="2800" dirty="0">
                <a:latin typeface="+mj-lt"/>
              </a:rPr>
              <a:t>lovbrytere </a:t>
            </a:r>
            <a:r>
              <a:rPr lang="nb-NO" sz="2800" dirty="0" smtClean="0">
                <a:latin typeface="+mj-lt"/>
              </a:rPr>
              <a:t>mellom 15 og 18 </a:t>
            </a:r>
            <a:r>
              <a:rPr lang="nb-NO" sz="2800" dirty="0">
                <a:latin typeface="+mj-lt"/>
              </a:rPr>
              <a:t>år på </a:t>
            </a:r>
            <a:r>
              <a:rPr lang="nb-NO" sz="2800" dirty="0" smtClean="0">
                <a:latin typeface="+mj-lt"/>
              </a:rPr>
              <a:t>gjerningstidspunktet</a:t>
            </a:r>
            <a:r>
              <a:rPr lang="nb-NO" sz="2800" dirty="0">
                <a:latin typeface="+mj-lt"/>
              </a:rPr>
              <a:t>.</a:t>
            </a:r>
          </a:p>
          <a:p>
            <a:endParaRPr lang="nb-NO" sz="800" dirty="0" smtClean="0">
              <a:latin typeface="+mj-lt"/>
            </a:endParaRPr>
          </a:p>
          <a:p>
            <a:r>
              <a:rPr lang="nb-NO" sz="2800" dirty="0" smtClean="0">
                <a:latin typeface="+mj-lt"/>
              </a:rPr>
              <a:t>Som har </a:t>
            </a:r>
            <a:r>
              <a:rPr lang="nb-NO" sz="2800" dirty="0">
                <a:latin typeface="+mj-lt"/>
              </a:rPr>
              <a:t>begått en eller </a:t>
            </a:r>
            <a:r>
              <a:rPr lang="nb-NO" sz="2800" dirty="0" smtClean="0">
                <a:latin typeface="+mj-lt"/>
              </a:rPr>
              <a:t>flere </a:t>
            </a:r>
            <a:r>
              <a:rPr lang="nb-NO" sz="2800" dirty="0">
                <a:latin typeface="+mj-lt"/>
              </a:rPr>
              <a:t>kriminelle </a:t>
            </a:r>
            <a:r>
              <a:rPr lang="nb-NO" sz="2800" dirty="0" smtClean="0">
                <a:latin typeface="+mj-lt"/>
              </a:rPr>
              <a:t>handlinger</a:t>
            </a:r>
          </a:p>
          <a:p>
            <a:endParaRPr lang="nb-NO" sz="800" dirty="0">
              <a:latin typeface="+mj-lt"/>
            </a:endParaRPr>
          </a:p>
          <a:p>
            <a:r>
              <a:rPr lang="nb-NO" sz="2800" dirty="0" smtClean="0">
                <a:latin typeface="+mj-lt"/>
              </a:rPr>
              <a:t>Sannsynlig reduksjon for nye straffbare </a:t>
            </a:r>
            <a:r>
              <a:rPr lang="nb-NO" sz="2800" dirty="0">
                <a:latin typeface="+mj-lt"/>
              </a:rPr>
              <a:t>handlinger </a:t>
            </a:r>
            <a:r>
              <a:rPr lang="nb-NO" sz="2800" dirty="0" smtClean="0">
                <a:latin typeface="+mj-lt"/>
              </a:rPr>
              <a:t>ved oppfølging </a:t>
            </a:r>
            <a:r>
              <a:rPr lang="nb-NO" sz="2800" dirty="0">
                <a:latin typeface="+mj-lt"/>
              </a:rPr>
              <a:t>i </a:t>
            </a:r>
            <a:r>
              <a:rPr lang="nb-NO" sz="2800" dirty="0" smtClean="0">
                <a:latin typeface="+mj-lt"/>
              </a:rPr>
              <a:t>konfliktrådet</a:t>
            </a:r>
            <a:r>
              <a:rPr lang="nb-NO" sz="2800" dirty="0">
                <a:latin typeface="+mj-lt"/>
              </a:rPr>
              <a:t>.</a:t>
            </a:r>
          </a:p>
          <a:p>
            <a:endParaRPr lang="nb-NO" sz="800" dirty="0" smtClean="0">
              <a:latin typeface="+mj-lt"/>
            </a:endParaRPr>
          </a:p>
          <a:p>
            <a:r>
              <a:rPr lang="nb-NO" sz="2800" b="1" dirty="0" smtClean="0">
                <a:latin typeface="+mj-lt"/>
              </a:rPr>
              <a:t>Ungdomsstraffen</a:t>
            </a:r>
            <a:r>
              <a:rPr lang="nb-NO" sz="2800" dirty="0" smtClean="0">
                <a:latin typeface="+mj-lt"/>
              </a:rPr>
              <a:t>: erstatter ubetinget fengsel og strenge samfunnsstraffdommer. </a:t>
            </a:r>
          </a:p>
          <a:p>
            <a:endParaRPr lang="nb-NO" sz="800" dirty="0">
              <a:latin typeface="+mj-lt"/>
            </a:endParaRPr>
          </a:p>
          <a:p>
            <a:r>
              <a:rPr lang="nb-NO" sz="2800" dirty="0" smtClean="0">
                <a:latin typeface="+mj-lt"/>
              </a:rPr>
              <a:t>Forutsetter at ungdommen egner seg for en reaksjon i frihet</a:t>
            </a:r>
            <a:endParaRPr lang="nb-NO" sz="2800" u="sng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85608" y="1614113"/>
            <a:ext cx="3828082" cy="38017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49701" y="5620905"/>
            <a:ext cx="4328569" cy="1077218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«Det er ikke kun den straffbare handling som er det sentrale ved valg av reaksjon, men også lovbryterens behov for hjelp og støtte til å slutte med lovstridige atferd» </a:t>
            </a:r>
            <a:endParaRPr lang="nb-NO" sz="1600" dirty="0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7" y="6252725"/>
            <a:ext cx="1811824" cy="588634"/>
          </a:xfrm>
          <a:prstGeom prst="rect">
            <a:avLst/>
          </a:prstGeom>
        </p:spPr>
      </p:pic>
      <p:pic>
        <p:nvPicPr>
          <p:cNvPr id="18" name="Bilde 3" descr="ungdomsgje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3" y="2168577"/>
            <a:ext cx="2367699" cy="26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Sylinder 22"/>
          <p:cNvSpPr txBox="1"/>
          <p:nvPr/>
        </p:nvSpPr>
        <p:spPr>
          <a:xfrm>
            <a:off x="4516340" y="6159514"/>
            <a:ext cx="361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2D231A"/>
                </a:solidFill>
                <a:latin typeface="+mj-lt"/>
              </a:rPr>
              <a:t>NTNU Samfunnsforskning</a:t>
            </a:r>
          </a:p>
          <a:p>
            <a:r>
              <a:rPr lang="nb-NO" sz="1600" dirty="0" smtClean="0">
                <a:solidFill>
                  <a:srgbClr val="2D231A"/>
                </a:solidFill>
                <a:latin typeface="+mj-lt"/>
              </a:rPr>
              <a:t>Førsteamanuensis Øyvind Kvello</a:t>
            </a:r>
            <a:endParaRPr lang="nb-NO" sz="1600" dirty="0">
              <a:solidFill>
                <a:srgbClr val="2D231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3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/>
        </p:nvGrpSpPr>
        <p:grpSpPr>
          <a:xfrm>
            <a:off x="17496" y="22302"/>
            <a:ext cx="3751366" cy="6832971"/>
            <a:chOff x="-2" y="0"/>
            <a:chExt cx="7799326" cy="8229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ektangel 12"/>
            <p:cNvSpPr/>
            <p:nvPr/>
          </p:nvSpPr>
          <p:spPr>
            <a:xfrm>
              <a:off x="0" y="0"/>
              <a:ext cx="190500" cy="8229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4" name="Femkant 13"/>
            <p:cNvSpPr/>
            <p:nvPr/>
          </p:nvSpPr>
          <p:spPr>
            <a:xfrm>
              <a:off x="-2" y="228113"/>
              <a:ext cx="7799326" cy="943929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  <a:alpha val="37000"/>
              </a:schemeClr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576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3200" b="1" dirty="0" smtClean="0">
                  <a:solidFill>
                    <a:schemeClr val="tx2">
                      <a:lumMod val="75000"/>
                    </a:schemeClr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Tredel prosess</a:t>
              </a:r>
              <a:endParaRPr lang="nb-NO" sz="3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4880674" y="211702"/>
            <a:ext cx="6059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nb-NO" sz="2400" dirty="0" smtClean="0">
                <a:solidFill>
                  <a:schemeClr val="accent1">
                    <a:lumMod val="75000"/>
                  </a:schemeClr>
                </a:solidFill>
              </a:rPr>
              <a:t>ngdomsoppfølging og ungdomsstraff</a:t>
            </a:r>
            <a:endParaRPr lang="nb-NO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Bild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7" y="6252725"/>
            <a:ext cx="1811824" cy="588634"/>
          </a:xfrm>
          <a:prstGeom prst="rect">
            <a:avLst/>
          </a:prstGeom>
        </p:spPr>
      </p:pic>
      <p:grpSp>
        <p:nvGrpSpPr>
          <p:cNvPr id="36" name="Gruppe 35"/>
          <p:cNvGrpSpPr/>
          <p:nvPr/>
        </p:nvGrpSpPr>
        <p:grpSpPr>
          <a:xfrm>
            <a:off x="17495" y="22302"/>
            <a:ext cx="4160092" cy="6858000"/>
            <a:chOff x="-4" y="0"/>
            <a:chExt cx="7799328" cy="82597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7" name="Tekstboks 7"/>
            <p:cNvSpPr txBox="1"/>
            <p:nvPr/>
          </p:nvSpPr>
          <p:spPr>
            <a:xfrm>
              <a:off x="188193" y="2"/>
              <a:ext cx="7611131" cy="8259743"/>
            </a:xfrm>
            <a:prstGeom prst="rect">
              <a:avLst/>
            </a:prstGeom>
            <a:grpFill/>
            <a:ln w="6350">
              <a:noFill/>
            </a:ln>
            <a:effectLst/>
          </p:spPr>
          <p:txBody>
            <a:bodyPr rot="0" spcFirstLastPara="0" vert="horz" wrap="square" lIns="182880" tIns="91440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nb-NO" sz="1400" b="1" dirty="0" smtClean="0">
                <a:effectLst/>
                <a:latin typeface="+mj-lt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nb-N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nb-NO" sz="1400" dirty="0" smtClean="0">
                <a:effectLst/>
                <a:latin typeface="+mj-lt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b-NO" sz="1400" dirty="0" smtClea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nb-NO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solidFill>
                    <a:srgbClr val="595959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0" y="0"/>
              <a:ext cx="190500" cy="8229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39" name="Femkant 38"/>
            <p:cNvSpPr/>
            <p:nvPr/>
          </p:nvSpPr>
          <p:spPr>
            <a:xfrm>
              <a:off x="-4" y="684264"/>
              <a:ext cx="7799326" cy="809949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  <a:alpha val="37000"/>
              </a:schemeClr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576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b-NO" sz="3600" b="1" dirty="0" smtClean="0">
                  <a:solidFill>
                    <a:schemeClr val="tx2">
                      <a:lumMod val="75000"/>
                    </a:schemeClr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Tredelt prosess:</a:t>
              </a:r>
              <a:endParaRPr lang="nb-NO" sz="3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kstSylinder 58"/>
          <p:cNvSpPr txBox="1"/>
          <p:nvPr/>
        </p:nvSpPr>
        <p:spPr>
          <a:xfrm>
            <a:off x="209505" y="1683980"/>
            <a:ext cx="3938588" cy="2800767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ungdomsstormøte</a:t>
            </a:r>
          </a:p>
          <a:p>
            <a:endParaRPr lang="nb-NO" sz="1200" dirty="0"/>
          </a:p>
          <a:p>
            <a:endParaRPr lang="nb-N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ungdomsplan</a:t>
            </a:r>
          </a:p>
          <a:p>
            <a:endParaRPr lang="nb-NO" sz="1200" dirty="0" smtClean="0"/>
          </a:p>
          <a:p>
            <a:endParaRPr lang="nb-NO" sz="1200" dirty="0" smtClean="0"/>
          </a:p>
          <a:p>
            <a:endParaRPr lang="nb-NO" sz="1200" dirty="0"/>
          </a:p>
          <a:p>
            <a:r>
              <a:rPr lang="nb-N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gjennomføring</a:t>
            </a:r>
            <a:endParaRPr lang="nb-N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277967" y="1085352"/>
            <a:ext cx="78956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Ungdomsstormøte</a:t>
            </a:r>
          </a:p>
          <a:p>
            <a:pPr marL="457200" indent="-457200">
              <a:buFontTx/>
              <a:buChar char="-"/>
            </a:pPr>
            <a:r>
              <a:rPr lang="nb-NO" sz="2800" dirty="0" smtClean="0">
                <a:latin typeface="+mj-lt"/>
              </a:rPr>
              <a:t>En gjenopprettende del (del I)</a:t>
            </a:r>
          </a:p>
          <a:p>
            <a:pPr marL="457200" indent="-457200">
              <a:buFontTx/>
              <a:buChar char="-"/>
            </a:pPr>
            <a:r>
              <a:rPr lang="nb-NO" sz="2800" dirty="0" smtClean="0">
                <a:latin typeface="+mj-lt"/>
              </a:rPr>
              <a:t>Et «avtalemøte» (del II)</a:t>
            </a:r>
          </a:p>
          <a:p>
            <a:endParaRPr lang="nb-NO" sz="800" dirty="0" smtClean="0">
              <a:latin typeface="+mj-lt"/>
            </a:endParaRPr>
          </a:p>
          <a:p>
            <a:r>
              <a:rPr lang="nb-N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Ungdomsplanen</a:t>
            </a:r>
            <a:r>
              <a:rPr lang="nb-NO" sz="2800" dirty="0" smtClean="0">
                <a:latin typeface="+mj-lt"/>
              </a:rPr>
              <a:t> </a:t>
            </a:r>
          </a:p>
          <a:p>
            <a:r>
              <a:rPr lang="nb-NO" sz="2800" dirty="0" smtClean="0">
                <a:latin typeface="+mj-lt"/>
              </a:rPr>
              <a:t>En individuelt tilpasset plan utarbeidet med utgangspunkt i ungdommens behov</a:t>
            </a:r>
          </a:p>
          <a:p>
            <a:endParaRPr lang="nb-NO" sz="2800" dirty="0">
              <a:latin typeface="+mj-lt"/>
            </a:endParaRPr>
          </a:p>
          <a:p>
            <a:r>
              <a:rPr lang="nb-N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Gjennomføring</a:t>
            </a:r>
          </a:p>
          <a:p>
            <a:r>
              <a:rPr lang="nb-NO" sz="2800" dirty="0" smtClean="0">
                <a:latin typeface="+mj-lt"/>
              </a:rPr>
              <a:t>Med støtte fra ut oppfølgingsteam som utpekes i del II i ungdomsstormøte</a:t>
            </a:r>
          </a:p>
        </p:txBody>
      </p:sp>
    </p:spTree>
    <p:extLst>
      <p:ext uri="{BB962C8B-B14F-4D97-AF65-F5344CB8AC3E}">
        <p14:creationId xmlns:p14="http://schemas.microsoft.com/office/powerpoint/2010/main" val="21776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7238013" y="261091"/>
            <a:ext cx="2316923" cy="3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PÅTALE OG DOMSSTOL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uppe 25"/>
          <p:cNvGrpSpPr/>
          <p:nvPr/>
        </p:nvGrpSpPr>
        <p:grpSpPr>
          <a:xfrm>
            <a:off x="23358" y="36420"/>
            <a:ext cx="3233189" cy="6821580"/>
            <a:chOff x="0" y="0"/>
            <a:chExt cx="2571750" cy="8229600"/>
          </a:xfrm>
        </p:grpSpPr>
        <p:sp>
          <p:nvSpPr>
            <p:cNvPr id="27" name="Tekstboks 51"/>
            <p:cNvSpPr txBox="1"/>
            <p:nvPr/>
          </p:nvSpPr>
          <p:spPr>
            <a:xfrm>
              <a:off x="190500" y="0"/>
              <a:ext cx="2381250" cy="8229600"/>
            </a:xfrm>
            <a:prstGeom prst="rect">
              <a:avLst/>
            </a:prstGeom>
            <a:gradFill>
              <a:gsLst>
                <a:gs pos="0">
                  <a:schemeClr val="lt2">
                    <a:tint val="90000"/>
                    <a:satMod val="92000"/>
                    <a:lumMod val="120000"/>
                  </a:schemeClr>
                </a:gs>
                <a:gs pos="100000">
                  <a:schemeClr val="lt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  <a:ln w="6350">
              <a:noFill/>
            </a:ln>
            <a:effectLst/>
          </p:spPr>
          <p:style>
            <a:lnRef idx="0">
              <a:schemeClr val="accent1"/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82880" tIns="91440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spcAft>
                  <a:spcPts val="1200"/>
                </a:spcAft>
                <a:defRPr/>
              </a:pPr>
              <a:r>
                <a:rPr lang="nb-NO" sz="1050" dirty="0" smtClean="0"/>
                <a:t> </a:t>
              </a:r>
              <a:endParaRPr lang="nb-NO" sz="1050" dirty="0"/>
            </a:p>
            <a:p>
              <a:r>
                <a:rPr lang="nb-NO" sz="1000" dirty="0">
                  <a:solidFill>
                    <a:srgbClr val="59595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0" y="0"/>
              <a:ext cx="190500" cy="822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7" y="6252725"/>
            <a:ext cx="1811824" cy="58863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681789"/>
            <a:ext cx="11389895" cy="6015790"/>
          </a:xfrm>
          <a:prstGeom prst="rect">
            <a:avLst/>
          </a:prstGeom>
        </p:spPr>
      </p:pic>
      <p:sp>
        <p:nvSpPr>
          <p:cNvPr id="17" name="Femkant 16"/>
          <p:cNvSpPr/>
          <p:nvPr/>
        </p:nvSpPr>
        <p:spPr>
          <a:xfrm>
            <a:off x="23358" y="120316"/>
            <a:ext cx="4291968" cy="76252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32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Påtale - domstol</a:t>
            </a:r>
            <a:endParaRPr lang="nb-NO" sz="32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7" y="6252725"/>
            <a:ext cx="1811824" cy="588634"/>
          </a:xfrm>
          <a:prstGeom prst="rect">
            <a:avLst/>
          </a:prstGeom>
        </p:spPr>
      </p:pic>
      <p:sp>
        <p:nvSpPr>
          <p:cNvPr id="10" name="Femkant 9">
            <a:hlinkClick r:id="" action="ppaction://noaction"/>
          </p:cNvPr>
          <p:cNvSpPr/>
          <p:nvPr/>
        </p:nvSpPr>
        <p:spPr>
          <a:xfrm>
            <a:off x="4539947" y="998369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Påtale og domstol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emkant 10">
            <a:hlinkClick r:id="rId4" action="ppaction://hlinksldjump"/>
          </p:cNvPr>
          <p:cNvSpPr/>
          <p:nvPr/>
        </p:nvSpPr>
        <p:spPr>
          <a:xfrm>
            <a:off x="4555989" y="1956652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emkant 11">
            <a:hlinkClick r:id="rId5" action="ppaction://hlinksldjump"/>
          </p:cNvPr>
          <p:cNvSpPr/>
          <p:nvPr/>
        </p:nvSpPr>
        <p:spPr>
          <a:xfrm>
            <a:off x="4555989" y="2491189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Barnevernstjenesten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emkant 12">
            <a:hlinkClick r:id="rId6" action="ppaction://hlinksldjump"/>
          </p:cNvPr>
          <p:cNvSpPr/>
          <p:nvPr/>
        </p:nvSpPr>
        <p:spPr>
          <a:xfrm>
            <a:off x="4572030" y="3025135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Konfliktrådet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emkant 13">
            <a:hlinkClick r:id="rId7" action="ppaction://hlinksldjump"/>
          </p:cNvPr>
          <p:cNvSpPr/>
          <p:nvPr/>
        </p:nvSpPr>
        <p:spPr>
          <a:xfrm>
            <a:off x="4570058" y="4105005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Kriminalomsorgen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emkant 14">
            <a:hlinkClick r:id="" action="ppaction://noaction"/>
          </p:cNvPr>
          <p:cNvSpPr/>
          <p:nvPr/>
        </p:nvSpPr>
        <p:spPr>
          <a:xfrm>
            <a:off x="4570058" y="4675418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emkant 15">
            <a:hlinkClick r:id="" action="ppaction://noaction"/>
          </p:cNvPr>
          <p:cNvSpPr/>
          <p:nvPr/>
        </p:nvSpPr>
        <p:spPr>
          <a:xfrm>
            <a:off x="4586100" y="5245835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Skole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7238013" y="261091"/>
            <a:ext cx="2316923" cy="3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TVERRFAGLIG SAMARBEID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emkant 19">
            <a:hlinkClick r:id="rId8" action="ppaction://hlinksldjump"/>
          </p:cNvPr>
          <p:cNvSpPr/>
          <p:nvPr/>
        </p:nvSpPr>
        <p:spPr>
          <a:xfrm>
            <a:off x="4570058" y="3559668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Helse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uppe 25"/>
          <p:cNvGrpSpPr/>
          <p:nvPr/>
        </p:nvGrpSpPr>
        <p:grpSpPr>
          <a:xfrm>
            <a:off x="23358" y="36420"/>
            <a:ext cx="4326005" cy="6821580"/>
            <a:chOff x="0" y="0"/>
            <a:chExt cx="2571750" cy="8229600"/>
          </a:xfrm>
        </p:grpSpPr>
        <p:sp>
          <p:nvSpPr>
            <p:cNvPr id="27" name="Tekstboks 51"/>
            <p:cNvSpPr txBox="1"/>
            <p:nvPr/>
          </p:nvSpPr>
          <p:spPr>
            <a:xfrm>
              <a:off x="190500" y="0"/>
              <a:ext cx="2381250" cy="8229600"/>
            </a:xfrm>
            <a:prstGeom prst="rect">
              <a:avLst/>
            </a:prstGeom>
            <a:gradFill>
              <a:gsLst>
                <a:gs pos="0">
                  <a:schemeClr val="lt2">
                    <a:tint val="90000"/>
                    <a:satMod val="92000"/>
                    <a:lumMod val="120000"/>
                  </a:schemeClr>
                </a:gs>
                <a:gs pos="100000">
                  <a:schemeClr val="lt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  <a:ln w="6350">
              <a:noFill/>
            </a:ln>
            <a:effectLst/>
          </p:spPr>
          <p:style>
            <a:lnRef idx="0">
              <a:schemeClr val="accent1"/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82880" tIns="91440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200" dirty="0" smtClean="0"/>
            </a:p>
            <a:p>
              <a:r>
                <a:rPr lang="nb-NO" dirty="0"/>
                <a:t>S</a:t>
              </a:r>
              <a:r>
                <a:rPr lang="nb-NO" dirty="0" smtClean="0"/>
                <a:t>amarbeid mellom ulike forvaltningsnivå</a:t>
              </a:r>
              <a:r>
                <a:rPr lang="nb-NO" sz="1400" dirty="0" smtClean="0"/>
                <a:t>.</a:t>
              </a:r>
            </a:p>
            <a:p>
              <a:endParaRPr lang="nb-NO" sz="1400" dirty="0"/>
            </a:p>
            <a:p>
              <a:r>
                <a:rPr lang="nb-NO" dirty="0" smtClean="0"/>
                <a:t>Informasjonsdeling og kvalitetssikring</a:t>
              </a:r>
            </a:p>
            <a:p>
              <a:endParaRPr lang="nb-NO" sz="1400" dirty="0"/>
            </a:p>
            <a:p>
              <a:r>
                <a:rPr lang="nb-NO" dirty="0" smtClean="0"/>
                <a:t>Koordinering av det praktiske arbeidet</a:t>
              </a:r>
            </a:p>
            <a:p>
              <a:endParaRPr lang="nb-NO" sz="2400" dirty="0" smtClean="0"/>
            </a:p>
            <a:p>
              <a:r>
                <a:rPr lang="nb-NO" sz="2400" dirty="0" smtClean="0"/>
                <a:t>Et forutsigbart og forpliktende lokalt samarbeid mellom profesjoner, etater og instanser er en nødvendig forutsetning for å lykkes i arbeidet med å snu unge lovbrytere</a:t>
              </a:r>
              <a:r>
                <a:rPr lang="nb-NO" sz="1400" dirty="0" smtClean="0"/>
                <a:t>.</a:t>
              </a:r>
            </a:p>
            <a:p>
              <a:endParaRPr lang="nb-NO" sz="1400" dirty="0"/>
            </a:p>
            <a:p>
              <a:endParaRPr lang="nb-NO" sz="1400" dirty="0" smtClean="0"/>
            </a:p>
          </p:txBody>
        </p:sp>
        <p:sp>
          <p:nvSpPr>
            <p:cNvPr id="28" name="Rektangel 27"/>
            <p:cNvSpPr/>
            <p:nvPr/>
          </p:nvSpPr>
          <p:spPr>
            <a:xfrm>
              <a:off x="0" y="0"/>
              <a:ext cx="190500" cy="822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18" name="Femkant 17">
            <a:hlinkClick r:id="" action="ppaction://noaction"/>
          </p:cNvPr>
          <p:cNvSpPr/>
          <p:nvPr/>
        </p:nvSpPr>
        <p:spPr>
          <a:xfrm>
            <a:off x="4558489" y="1480549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oordineringsgruppen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47" y="1536906"/>
            <a:ext cx="4219342" cy="3163186"/>
          </a:xfrm>
          <a:prstGeom prst="rect">
            <a:avLst/>
          </a:prstGeom>
          <a:effectLst>
            <a:outerShdw sx="1000" sy="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1" name="Femkant 20">
            <a:hlinkClick r:id="" action="ppaction://noaction"/>
          </p:cNvPr>
          <p:cNvSpPr/>
          <p:nvPr/>
        </p:nvSpPr>
        <p:spPr>
          <a:xfrm>
            <a:off x="4586100" y="5816252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Rett linje 4"/>
          <p:cNvCxnSpPr>
            <a:endCxn id="10" idx="3"/>
          </p:cNvCxnSpPr>
          <p:nvPr/>
        </p:nvCxnSpPr>
        <p:spPr>
          <a:xfrm flipH="1" flipV="1">
            <a:off x="6856870" y="1185994"/>
            <a:ext cx="2567682" cy="329304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>
            <a:stCxn id="18" idx="3"/>
          </p:cNvCxnSpPr>
          <p:nvPr/>
        </p:nvCxnSpPr>
        <p:spPr>
          <a:xfrm>
            <a:off x="6875412" y="1668174"/>
            <a:ext cx="2491225" cy="2792508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stCxn id="11" idx="3"/>
          </p:cNvCxnSpPr>
          <p:nvPr/>
        </p:nvCxnSpPr>
        <p:spPr>
          <a:xfrm>
            <a:off x="6872912" y="2144277"/>
            <a:ext cx="2551640" cy="2306178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6904995" y="2697717"/>
            <a:ext cx="2455069" cy="1683737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H="1" flipV="1">
            <a:off x="6886698" y="3183782"/>
            <a:ext cx="2512881" cy="126667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H="1" flipV="1">
            <a:off x="6948386" y="3757553"/>
            <a:ext cx="2411678" cy="671637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949470" y="4450455"/>
            <a:ext cx="2428844" cy="99109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>
            <a:off x="6947955" y="4450455"/>
            <a:ext cx="2451624" cy="453679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 flipV="1">
            <a:off x="6971935" y="4292630"/>
            <a:ext cx="2406379" cy="13656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>
            <a:off x="6929969" y="4450455"/>
            <a:ext cx="2469610" cy="154434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emkant 33">
            <a:hlinkClick r:id="" action="ppaction://noaction"/>
          </p:cNvPr>
          <p:cNvSpPr/>
          <p:nvPr/>
        </p:nvSpPr>
        <p:spPr>
          <a:xfrm>
            <a:off x="4588072" y="6386669"/>
            <a:ext cx="2316923" cy="3752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Institusjoner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Rett linje 35"/>
          <p:cNvCxnSpPr/>
          <p:nvPr/>
        </p:nvCxnSpPr>
        <p:spPr>
          <a:xfrm flipH="1">
            <a:off x="6996907" y="4429190"/>
            <a:ext cx="2427645" cy="213938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emkant 39">
            <a:hlinkClick r:id="" action="ppaction://noaction"/>
          </p:cNvPr>
          <p:cNvSpPr/>
          <p:nvPr/>
        </p:nvSpPr>
        <p:spPr>
          <a:xfrm>
            <a:off x="4539945" y="515024"/>
            <a:ext cx="2316923" cy="375249"/>
          </a:xfrm>
          <a:prstGeom prst="homePlat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Forvaltning</a:t>
            </a:r>
            <a:endParaRPr lang="nb-NO" sz="1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4588071" y="51502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emkant 45"/>
          <p:cNvSpPr/>
          <p:nvPr/>
        </p:nvSpPr>
        <p:spPr>
          <a:xfrm>
            <a:off x="23358" y="151075"/>
            <a:ext cx="4326005" cy="84729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28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Tverrfaglig samarbeid</a:t>
            </a:r>
            <a:endParaRPr lang="nb-NO" sz="2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4268891" y="239872"/>
            <a:ext cx="7538098" cy="63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Erfaringer fram til i dag </a:t>
            </a:r>
            <a:endParaRPr lang="nb-NO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414211" y="866635"/>
            <a:ext cx="660608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200" dirty="0"/>
          </a:p>
          <a:p>
            <a:endParaRPr lang="nb-NO" sz="1200" dirty="0" smtClean="0"/>
          </a:p>
          <a:p>
            <a:r>
              <a:rPr lang="nb-NO" sz="4400" dirty="0" smtClean="0">
                <a:latin typeface="Freestyle Script" panose="030804020302050B0404" pitchFamily="66" charset="0"/>
              </a:rPr>
              <a:t>«Det va som om æ va i bunnen på </a:t>
            </a:r>
            <a:r>
              <a:rPr lang="nb-NO" sz="4400" dirty="0" err="1" smtClean="0">
                <a:latin typeface="Freestyle Script" panose="030804020302050B0404" pitchFamily="66" charset="0"/>
              </a:rPr>
              <a:t>eti</a:t>
            </a:r>
            <a:r>
              <a:rPr lang="nb-NO" sz="4400" dirty="0" smtClean="0">
                <a:latin typeface="Freestyle Script" panose="030804020302050B0404" pitchFamily="66" charset="0"/>
              </a:rPr>
              <a:t> bøtte. </a:t>
            </a:r>
          </a:p>
          <a:p>
            <a:r>
              <a:rPr lang="nb-NO" sz="4400" dirty="0" smtClean="0">
                <a:latin typeface="Freestyle Script" panose="030804020302050B0404" pitchFamily="66" charset="0"/>
              </a:rPr>
              <a:t>Æ klart </a:t>
            </a:r>
            <a:r>
              <a:rPr lang="nb-NO" sz="4400" dirty="0" err="1" smtClean="0">
                <a:latin typeface="Freestyle Script" panose="030804020302050B0404" pitchFamily="66" charset="0"/>
              </a:rPr>
              <a:t>itj</a:t>
            </a:r>
            <a:r>
              <a:rPr lang="nb-NO" sz="4400" dirty="0" smtClean="0">
                <a:latin typeface="Freestyle Script" panose="030804020302050B0404" pitchFamily="66" charset="0"/>
              </a:rPr>
              <a:t> å kom </a:t>
            </a:r>
            <a:r>
              <a:rPr lang="nb-NO" sz="4400" dirty="0" err="1" smtClean="0">
                <a:latin typeface="Freestyle Script" panose="030804020302050B0404" pitchFamily="66" charset="0"/>
              </a:rPr>
              <a:t>mæ</a:t>
            </a:r>
            <a:r>
              <a:rPr lang="nb-NO" sz="4400" dirty="0" smtClean="0">
                <a:latin typeface="Freestyle Script" panose="030804020302050B0404" pitchFamily="66" charset="0"/>
              </a:rPr>
              <a:t> opp. </a:t>
            </a:r>
            <a:endParaRPr lang="nb-NO" sz="1000" dirty="0">
              <a:latin typeface="Freestyle Script" panose="030804020302050B0404" pitchFamily="66" charset="0"/>
            </a:endParaRPr>
          </a:p>
          <a:p>
            <a:r>
              <a:rPr lang="nb-NO" sz="4400" dirty="0">
                <a:latin typeface="Freestyle Script" panose="030804020302050B0404" pitchFamily="66" charset="0"/>
              </a:rPr>
              <a:t>O</a:t>
            </a:r>
            <a:r>
              <a:rPr lang="nb-NO" sz="4400" dirty="0" smtClean="0">
                <a:latin typeface="Freestyle Script" panose="030804020302050B0404" pitchFamily="66" charset="0"/>
              </a:rPr>
              <a:t>ppfølgingsteam ga </a:t>
            </a:r>
            <a:r>
              <a:rPr lang="nb-NO" sz="4400" dirty="0" err="1" smtClean="0">
                <a:latin typeface="Freestyle Script" panose="030804020302050B0404" pitchFamily="66" charset="0"/>
              </a:rPr>
              <a:t>mæ</a:t>
            </a:r>
            <a:r>
              <a:rPr lang="nb-NO" sz="4400" dirty="0" smtClean="0">
                <a:latin typeface="Freestyle Script" panose="030804020302050B0404" pitchFamily="66" charset="0"/>
              </a:rPr>
              <a:t> stigen </a:t>
            </a:r>
            <a:r>
              <a:rPr lang="nb-NO" sz="4400" dirty="0">
                <a:latin typeface="Freestyle Script" panose="030804020302050B0404" pitchFamily="66" charset="0"/>
              </a:rPr>
              <a:t>som gjør at </a:t>
            </a:r>
            <a:r>
              <a:rPr lang="nb-NO" sz="4400" dirty="0" smtClean="0">
                <a:latin typeface="Freestyle Script" panose="030804020302050B0404" pitchFamily="66" charset="0"/>
              </a:rPr>
              <a:t>æ kan </a:t>
            </a:r>
            <a:r>
              <a:rPr lang="nb-NO" sz="4400" dirty="0">
                <a:latin typeface="Freestyle Script" panose="030804020302050B0404" pitchFamily="66" charset="0"/>
              </a:rPr>
              <a:t>klatre på toppen. </a:t>
            </a:r>
            <a:endParaRPr lang="nb-NO" sz="4400" dirty="0" smtClean="0">
              <a:latin typeface="Freestyle Script" panose="030804020302050B0404" pitchFamily="66" charset="0"/>
            </a:endParaRPr>
          </a:p>
          <a:p>
            <a:r>
              <a:rPr lang="nb-NO" sz="4400" dirty="0" smtClean="0">
                <a:latin typeface="Freestyle Script" panose="030804020302050B0404" pitchFamily="66" charset="0"/>
              </a:rPr>
              <a:t>På </a:t>
            </a:r>
            <a:r>
              <a:rPr lang="nb-NO" sz="4400" dirty="0">
                <a:latin typeface="Freestyle Script" panose="030804020302050B0404" pitchFamily="66" charset="0"/>
              </a:rPr>
              <a:t>toppen </a:t>
            </a:r>
            <a:r>
              <a:rPr lang="nb-NO" sz="4400" dirty="0" smtClean="0">
                <a:latin typeface="Freestyle Script" panose="030804020302050B0404" pitchFamily="66" charset="0"/>
              </a:rPr>
              <a:t>er </a:t>
            </a:r>
            <a:r>
              <a:rPr lang="nb-NO" sz="4400" dirty="0">
                <a:latin typeface="Freestyle Script" panose="030804020302050B0404" pitchFamily="66" charset="0"/>
              </a:rPr>
              <a:t>alt </a:t>
            </a:r>
            <a:r>
              <a:rPr lang="nb-NO" sz="4400" dirty="0" smtClean="0">
                <a:latin typeface="Freestyle Script" panose="030804020302050B0404" pitchFamily="66" charset="0"/>
              </a:rPr>
              <a:t>heilt perfekt!»</a:t>
            </a:r>
          </a:p>
          <a:p>
            <a:endParaRPr lang="nb-NO" sz="1600" dirty="0" smtClean="0">
              <a:latin typeface="Freestyle Script" panose="030804020302050B0404" pitchFamily="66" charset="0"/>
            </a:endParaRPr>
          </a:p>
          <a:p>
            <a:pPr algn="r"/>
            <a:r>
              <a:rPr lang="nb-NO" dirty="0" smtClean="0">
                <a:latin typeface="Freestyle Script" panose="030804020302050B0404" pitchFamily="66" charset="0"/>
              </a:rPr>
              <a:t>Gutt 16 år, om oppfølgingsteamet sitt </a:t>
            </a:r>
            <a:endParaRPr lang="nb-NO" dirty="0">
              <a:latin typeface="Freestyle Script" panose="030804020302050B0404" pitchFamily="66" charset="0"/>
            </a:endParaRPr>
          </a:p>
          <a:p>
            <a:r>
              <a:rPr lang="nb-NO" sz="1200" dirty="0" smtClean="0"/>
              <a:t> </a:t>
            </a:r>
          </a:p>
        </p:txBody>
      </p:sp>
      <p:sp>
        <p:nvSpPr>
          <p:cNvPr id="13" name="Rektangel 12">
            <a:hlinkClick r:id="rId3"/>
          </p:cNvPr>
          <p:cNvSpPr/>
          <p:nvPr/>
        </p:nvSpPr>
        <p:spPr>
          <a:xfrm>
            <a:off x="189187" y="1277210"/>
            <a:ext cx="5071716" cy="5494421"/>
          </a:xfrm>
          <a:prstGeom prst="rect">
            <a:avLst/>
          </a:prstGeom>
          <a:solidFill>
            <a:srgbClr val="FFE6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Siden 1. juli 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ungdomsstraffsaker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endParaRPr lang="nb-NO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Tyveri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Narkotika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Seksualkriminalitet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7" y="6252725"/>
            <a:ext cx="1811824" cy="588634"/>
          </a:xfrm>
          <a:prstGeom prst="rect">
            <a:avLst/>
          </a:prstGeom>
        </p:spPr>
      </p:pic>
      <p:sp>
        <p:nvSpPr>
          <p:cNvPr id="17" name="Femkant 16"/>
          <p:cNvSpPr/>
          <p:nvPr/>
        </p:nvSpPr>
        <p:spPr>
          <a:xfrm>
            <a:off x="23358" y="417096"/>
            <a:ext cx="3820063" cy="465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36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Erfaringer</a:t>
            </a:r>
            <a:endParaRPr lang="nb-NO" sz="14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823</Words>
  <Application>Microsoft Office PowerPoint</Application>
  <PresentationFormat>Widescreen</PresentationFormat>
  <Paragraphs>194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Freestyle Script</vt:lpstr>
      <vt:lpstr>Times New Roman</vt:lpstr>
      <vt:lpstr>Wingdings 3</vt:lpstr>
      <vt:lpstr>Tryllestav</vt:lpstr>
      <vt:lpstr>2_Tryllestav</vt:lpstr>
      <vt:lpstr>Ungdomsstraff og ungdomsoppfølging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Konfliktraadene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Turid Rendum</dc:creator>
  <cp:lastModifiedBy>Turid Rendum</cp:lastModifiedBy>
  <cp:revision>50</cp:revision>
  <cp:lastPrinted>2015-01-23T11:23:42Z</cp:lastPrinted>
  <dcterms:created xsi:type="dcterms:W3CDTF">2014-10-29T09:45:22Z</dcterms:created>
  <dcterms:modified xsi:type="dcterms:W3CDTF">2015-03-10T07:27:25Z</dcterms:modified>
</cp:coreProperties>
</file>