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9" r:id="rId4"/>
    <p:sldId id="260" r:id="rId5"/>
    <p:sldId id="265" r:id="rId6"/>
    <p:sldId id="280" r:id="rId7"/>
    <p:sldId id="261" r:id="rId8"/>
    <p:sldId id="282" r:id="rId9"/>
    <p:sldId id="295" r:id="rId10"/>
    <p:sldId id="263" r:id="rId11"/>
    <p:sldId id="287" r:id="rId12"/>
    <p:sldId id="279" r:id="rId13"/>
    <p:sldId id="293" r:id="rId14"/>
    <p:sldId id="306" r:id="rId15"/>
    <p:sldId id="257" r:id="rId16"/>
    <p:sldId id="258" r:id="rId17"/>
    <p:sldId id="288" r:id="rId18"/>
    <p:sldId id="289" r:id="rId19"/>
    <p:sldId id="314" r:id="rId20"/>
    <p:sldId id="315" r:id="rId21"/>
    <p:sldId id="264" r:id="rId22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20CD-BDB1-4B95-BE7F-4E159CFD5204}" type="datetimeFigureOut">
              <a:rPr lang="nb-NO" smtClean="0"/>
              <a:t>11.03.2015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F05AF-F1F6-435D-BB56-E051ADB872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52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6D37-B830-45D5-816B-12F8BDE35727}" type="datetimeFigureOut">
              <a:rPr lang="nb-NO" smtClean="0"/>
              <a:t>11.03.2015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41E92-52B6-456F-9074-4A405A1CA9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174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6D4DC-0C0D-4208-8922-D58E899DE77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1543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E9085-74AD-44F9-BD1D-95384A81D3C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0724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48450" y="685800"/>
            <a:ext cx="1809750" cy="5181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5276850" cy="5181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2159C-FC68-422A-A619-E15B75623E2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5302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D7DB-F00D-4460-994E-BF1C131C1C35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2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25BC1-F3FC-4428-BF33-7B63F535A557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1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69E8-8E8F-473D-BD77-7BBBC23F8FF6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9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543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543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52DFA-5FA7-4944-920B-6F1C9C631B62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2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0DE3E-068C-481A-9C0E-9892F11AE91A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AC5F-7DDF-438E-A177-C91C003AD8A4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3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068A0-E6B3-44A9-96F0-6C474784D981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80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5E13-D9CD-4A0D-9A59-98105C1A7487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CCA4F-55F3-457B-88CB-1A0FA97E0D6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11811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F4C9-9B94-4A2D-9869-FD8E9A93C3A9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0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7A9D3-8A3B-459B-8841-E3C9AD932570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81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48450" y="685800"/>
            <a:ext cx="1809750" cy="5181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5276850" cy="5181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1805-8BDE-406D-BA89-9BE7AED2E011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5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25861-C8DD-4FFA-B544-F9AECC33B90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3087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543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543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97B05-40A5-4333-9D0C-8DA7087309F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3696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D2E8A-95FA-4465-B52C-5EDC66D55B9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1138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CE2CA-6D10-4561-AFDB-8D616F94C97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7618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37ACB-BBC7-4186-9E1F-03A0B98F902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4027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4CED4-4B58-4690-B18B-270CEDEB2A3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556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BECE6-5CB3-48A4-A4F8-18E1808AF4B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1664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239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096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 alt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 alt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152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96D0DD-98C3-4F97-99BB-60B256120E71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239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096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152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40A63F-81A2-4AD7-BCE9-50B89B88DF91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8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arita.sandvik@stolav.no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72816"/>
            <a:ext cx="7239000" cy="4094584"/>
          </a:xfrm>
        </p:spPr>
        <p:txBody>
          <a:bodyPr/>
          <a:lstStyle/>
          <a:p>
            <a:pPr marL="0" indent="0" algn="ctr">
              <a:buNone/>
            </a:pPr>
            <a:r>
              <a:rPr lang="nb-NO" altLang="nb-NO" sz="4000" b="1" dirty="0" smtClean="0"/>
              <a:t>Unge som begår seksuelle overgrep</a:t>
            </a:r>
            <a:endParaRPr lang="nb-NO" altLang="nb-NO" sz="4000" b="1" dirty="0"/>
          </a:p>
          <a:p>
            <a:pPr marL="0" indent="0" algn="ctr">
              <a:buNone/>
            </a:pPr>
            <a:endParaRPr lang="nb-NO" altLang="nb-NO" dirty="0" smtClean="0"/>
          </a:p>
          <a:p>
            <a:pPr marL="0" indent="0" algn="ctr">
              <a:buNone/>
            </a:pPr>
            <a:endParaRPr lang="nb-NO" altLang="nb-NO" dirty="0" smtClean="0"/>
          </a:p>
          <a:p>
            <a:pPr marL="0" indent="0" algn="ctr">
              <a:buNone/>
            </a:pPr>
            <a:r>
              <a:rPr lang="nb-NO" altLang="nb-NO" sz="2400" dirty="0" smtClean="0"/>
              <a:t>Trondheim 13.03.15</a:t>
            </a:r>
            <a:endParaRPr lang="nb-NO" alt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nb-NO" sz="96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nb-NO" sz="9600" dirty="0">
                <a:solidFill>
                  <a:srgbClr val="000000"/>
                </a:solidFill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sz="1600" dirty="0" smtClean="0"/>
          </a:p>
          <a:p>
            <a:pPr marL="0" indent="0" algn="ctr">
              <a:buNone/>
            </a:pPr>
            <a:r>
              <a:rPr lang="nb-NO" sz="9600" dirty="0">
                <a:solidFill>
                  <a:srgbClr val="000000"/>
                </a:solidFill>
                <a:ea typeface="+mj-ea"/>
                <a:cs typeface="+mj-cs"/>
              </a:rPr>
              <a:t>?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7451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«Vekst og Risiko-prinsippet»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nb-NO" altLang="nb-NO" sz="2800" dirty="0" smtClean="0"/>
              <a:t>Redusere risiko for gjentagelse av overgrep ved å jobbe med:</a:t>
            </a:r>
          </a:p>
          <a:p>
            <a:pPr marL="609600" indent="-609600">
              <a:buNone/>
            </a:pPr>
            <a:endParaRPr lang="nb-NO" altLang="nb-NO" sz="2800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nb-NO" altLang="nb-NO" sz="2800" dirty="0" smtClean="0"/>
              <a:t>Behandling, opplæring og veiledning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nb-NO" altLang="nb-NO" sz="2800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nb-NO" altLang="nb-NO" sz="2800" dirty="0" smtClean="0"/>
              <a:t>Tilsyn og kontroll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24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vurdere risiko?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b-NO" sz="2400" dirty="0" smtClean="0"/>
              <a:t>I </a:t>
            </a:r>
            <a:r>
              <a:rPr lang="en-US" altLang="nb-NO" sz="2400" dirty="0" err="1" smtClean="0"/>
              <a:t>fht</a:t>
            </a:r>
            <a:r>
              <a:rPr lang="en-US" altLang="nb-NO" sz="2400" dirty="0" smtClean="0"/>
              <a:t>. </a:t>
            </a:r>
            <a:r>
              <a:rPr lang="en-US" altLang="nb-NO" sz="2400" dirty="0" err="1" smtClean="0"/>
              <a:t>aldersgruppen</a:t>
            </a:r>
            <a:r>
              <a:rPr lang="en-US" altLang="nb-NO" sz="2400" dirty="0" smtClean="0"/>
              <a:t> 12-18 </a:t>
            </a:r>
            <a:r>
              <a:rPr lang="en-US" altLang="nb-NO" sz="2400" dirty="0" err="1" smtClean="0"/>
              <a:t>år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anbefales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bruk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av</a:t>
            </a:r>
            <a:r>
              <a:rPr lang="en-US" altLang="nb-NO" sz="2400" dirty="0" smtClean="0"/>
              <a:t> </a:t>
            </a:r>
            <a:r>
              <a:rPr lang="en-US" altLang="nb-NO" sz="2400" dirty="0" err="1" smtClean="0"/>
              <a:t>kartleggingsinstrumentet</a:t>
            </a:r>
            <a:r>
              <a:rPr lang="en-US" altLang="nb-NO" sz="2400" dirty="0" smtClean="0"/>
              <a:t> </a:t>
            </a:r>
            <a:r>
              <a:rPr lang="en-US" altLang="nb-NO" sz="2400" b="1" dirty="0" smtClean="0"/>
              <a:t>ERASOR</a:t>
            </a:r>
            <a:r>
              <a:rPr lang="en-US" altLang="nb-NO" sz="2400" dirty="0" smtClean="0"/>
              <a:t> (</a:t>
            </a:r>
            <a:r>
              <a:rPr lang="nb-NO" altLang="nb-NO" sz="2400" dirty="0" err="1" smtClean="0"/>
              <a:t>Estimate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of</a:t>
            </a:r>
            <a:r>
              <a:rPr lang="nb-NO" altLang="nb-NO" sz="2400" dirty="0" smtClean="0"/>
              <a:t> Risk </a:t>
            </a:r>
            <a:r>
              <a:rPr lang="nb-NO" altLang="nb-NO" sz="2400" dirty="0" err="1" smtClean="0"/>
              <a:t>of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Adolescent</a:t>
            </a:r>
            <a:r>
              <a:rPr lang="nb-NO" altLang="nb-NO" sz="2400" dirty="0"/>
              <a:t> </a:t>
            </a:r>
            <a:r>
              <a:rPr lang="nb-NO" altLang="nb-NO" sz="2400" dirty="0" err="1" smtClean="0"/>
              <a:t>Sexual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Offense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Recidivism</a:t>
            </a:r>
            <a:r>
              <a:rPr lang="nb-NO" altLang="nb-NO" sz="2400" dirty="0" smtClean="0"/>
              <a:t>) </a:t>
            </a:r>
            <a:endParaRPr lang="nb-NO" altLang="nb-NO" sz="2400" dirty="0" smtClean="0"/>
          </a:p>
          <a:p>
            <a:pPr lvl="1"/>
            <a:endParaRPr lang="en-US" altLang="nb-NO" sz="2400" dirty="0" smtClean="0"/>
          </a:p>
          <a:p>
            <a:pPr marL="0" indent="0">
              <a:buNone/>
            </a:pPr>
            <a:r>
              <a:rPr lang="nb-NO" sz="2400" dirty="0" smtClean="0"/>
              <a:t>Statens </a:t>
            </a:r>
            <a:r>
              <a:rPr lang="nb-NO" sz="2400" dirty="0" err="1" smtClean="0"/>
              <a:t>Barnehus</a:t>
            </a:r>
            <a:r>
              <a:rPr lang="nb-NO" sz="2400" dirty="0" smtClean="0"/>
              <a:t> i Trondheim og RVTS gjennomførte i 2014 opplæring i bruk av ERASOR til ansatte i 1.linje og 2.linje i N- og S- Trøndelag, Møre og Romsdal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961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Behandlingsprogram for barn og unge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Spesifikk overgrepsbehandling anbefalt for de med </a:t>
            </a:r>
            <a:r>
              <a:rPr lang="nb-NO" sz="2400" b="1" dirty="0" smtClean="0"/>
              <a:t>høy risiko </a:t>
            </a:r>
            <a:r>
              <a:rPr lang="nb-NO" sz="2400" dirty="0" smtClean="0"/>
              <a:t>for gjentakelse</a:t>
            </a:r>
          </a:p>
          <a:p>
            <a:pPr lvl="1"/>
            <a:r>
              <a:rPr lang="nb-NO" sz="2000" dirty="0" smtClean="0"/>
              <a:t>Ellers «pekefinger», støttesamtaler og mulighet for å gjøre opp for seg</a:t>
            </a:r>
          </a:p>
          <a:p>
            <a:r>
              <a:rPr lang="nb-NO" sz="2400" dirty="0" smtClean="0"/>
              <a:t>Bygd på kognitive behandlingsprogram for voksne</a:t>
            </a:r>
          </a:p>
          <a:p>
            <a:pPr lvl="1"/>
            <a:r>
              <a:rPr lang="nb-NO" sz="2000" dirty="0" smtClean="0"/>
              <a:t>Fra England, Canada, USA, Nederland</a:t>
            </a:r>
          </a:p>
          <a:p>
            <a:pPr lvl="1"/>
            <a:r>
              <a:rPr lang="nb-NO" sz="2000" dirty="0"/>
              <a:t>F</a:t>
            </a:r>
            <a:r>
              <a:rPr lang="nb-NO" sz="2000" dirty="0" smtClean="0"/>
              <a:t>amiliesamarbeid og nettverksjobbing viktig!</a:t>
            </a:r>
          </a:p>
          <a:p>
            <a:pPr lvl="1"/>
            <a:r>
              <a:rPr lang="nb-NO" sz="2000" dirty="0" smtClean="0"/>
              <a:t>2 manualer oversatt til norsk</a:t>
            </a:r>
          </a:p>
          <a:p>
            <a:pPr lvl="1"/>
            <a:r>
              <a:rPr lang="nb-NO" sz="2000" dirty="0" smtClean="0"/>
              <a:t>BUP </a:t>
            </a:r>
            <a:r>
              <a:rPr lang="nb-NO" sz="2000" dirty="0" err="1" smtClean="0"/>
              <a:t>Betanien</a:t>
            </a:r>
            <a:r>
              <a:rPr lang="nb-NO" sz="2000" dirty="0" smtClean="0"/>
              <a:t> (poliklinikk) i Bergen de eneste som så langt har gitt overgrepsspesifikk kognitiv behandling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5649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9200" y="2132856"/>
            <a:ext cx="7239000" cy="3734544"/>
          </a:xfrm>
        </p:spPr>
        <p:txBody>
          <a:bodyPr/>
          <a:lstStyle/>
          <a:p>
            <a:pPr marL="0" indent="0" algn="ctr">
              <a:buNone/>
            </a:pPr>
            <a:r>
              <a:rPr lang="nb-NO" sz="4400" b="1" dirty="0"/>
              <a:t>Prosjekt om unge overgripere i S-Trøndelag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96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92696"/>
            <a:ext cx="7239000" cy="1066800"/>
          </a:xfrm>
        </p:spPr>
        <p:txBody>
          <a:bodyPr/>
          <a:lstStyle/>
          <a:p>
            <a:pPr algn="l"/>
            <a:r>
              <a:rPr lang="nb-NO" altLang="nb-NO" sz="2800" dirty="0" smtClean="0"/>
              <a:t>Henvendelse sendt til </a:t>
            </a:r>
            <a:r>
              <a:rPr lang="nb-NO" altLang="nb-NO" sz="2800" dirty="0" err="1">
                <a:solidFill>
                  <a:srgbClr val="000000"/>
                </a:solidFill>
              </a:rPr>
              <a:t>Brøset</a:t>
            </a:r>
            <a:r>
              <a:rPr lang="nb-NO" altLang="nb-NO" sz="2800" dirty="0">
                <a:solidFill>
                  <a:srgbClr val="000000"/>
                </a:solidFill>
              </a:rPr>
              <a:t> </a:t>
            </a:r>
            <a:r>
              <a:rPr lang="nb-NO" altLang="nb-NO" sz="2800" dirty="0" smtClean="0">
                <a:solidFill>
                  <a:srgbClr val="000000"/>
                </a:solidFill>
              </a:rPr>
              <a:t>kompetanse-senter </a:t>
            </a:r>
            <a:r>
              <a:rPr lang="nb-NO" altLang="nb-NO" sz="2800" dirty="0">
                <a:solidFill>
                  <a:srgbClr val="000000"/>
                </a:solidFill>
              </a:rPr>
              <a:t>for sikkerhets- retts- og </a:t>
            </a:r>
            <a:r>
              <a:rPr lang="nb-NO" altLang="nb-NO" sz="2800" dirty="0" smtClean="0">
                <a:solidFill>
                  <a:srgbClr val="000000"/>
                </a:solidFill>
              </a:rPr>
              <a:t>fengsels-psykiatri høsten 2012 </a:t>
            </a:r>
            <a:endParaRPr lang="nb-NO" altLang="nb-NO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endParaRPr lang="nb-NO" altLang="nb-NO" sz="2400" dirty="0" smtClean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nb-NO" altLang="nb-NO" sz="2400" dirty="0" smtClean="0">
                <a:solidFill>
                  <a:srgbClr val="000000"/>
                </a:solidFill>
              </a:rPr>
              <a:t>Forespørsel om </a:t>
            </a:r>
            <a:r>
              <a:rPr lang="nb-NO" altLang="nb-NO" sz="2400" dirty="0">
                <a:solidFill>
                  <a:srgbClr val="000000"/>
                </a:solidFill>
              </a:rPr>
              <a:t>bistand til å organisere og gjennomføre behandlingsopplegg rettet mot lovbrytere under 18 år som begår mindre alvorlige og/eller alvorlige handlinger innenfor seksuallovbruddsområdet, og som deltar i Konfliktrådets prosjekt ”ungdomsstraff”. </a:t>
            </a:r>
            <a:endParaRPr lang="nb-NO" altLang="nb-NO" sz="24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nb-NO" altLang="nb-NO" sz="2400" dirty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nb-NO" altLang="nb-NO" sz="2400" dirty="0" smtClean="0">
                <a:solidFill>
                  <a:srgbClr val="000000"/>
                </a:solidFill>
              </a:rPr>
              <a:t>Økonomisk støtte til 50</a:t>
            </a:r>
            <a:r>
              <a:rPr lang="nb-NO" altLang="nb-NO" sz="2400" dirty="0">
                <a:solidFill>
                  <a:srgbClr val="000000"/>
                </a:solidFill>
              </a:rPr>
              <a:t>% stilling </a:t>
            </a:r>
            <a:r>
              <a:rPr lang="nb-NO" altLang="nb-NO" sz="2400" dirty="0" smtClean="0">
                <a:solidFill>
                  <a:srgbClr val="000000"/>
                </a:solidFill>
              </a:rPr>
              <a:t>fra Helsedirektoratet i 2013 </a:t>
            </a:r>
            <a:r>
              <a:rPr lang="nb-NO" altLang="nb-NO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nb-NO" altLang="nb-NO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nb-NO" alt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7556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Utvidelse av prosjektet i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sz="2400" dirty="0" smtClean="0"/>
              <a:t>BUP</a:t>
            </a:r>
          </a:p>
          <a:p>
            <a:pPr lvl="1"/>
            <a:r>
              <a:rPr lang="nb-NO" sz="2400" dirty="0" smtClean="0"/>
              <a:t>Statens </a:t>
            </a:r>
            <a:r>
              <a:rPr lang="nb-NO" sz="2400" dirty="0" err="1"/>
              <a:t>B</a:t>
            </a:r>
            <a:r>
              <a:rPr lang="nb-NO" sz="2400" dirty="0" err="1" smtClean="0"/>
              <a:t>arnehus</a:t>
            </a:r>
            <a:endParaRPr lang="nb-NO" sz="2400" dirty="0" smtClean="0"/>
          </a:p>
          <a:p>
            <a:pPr lvl="1"/>
            <a:r>
              <a:rPr lang="nb-NO" sz="2400" dirty="0" smtClean="0"/>
              <a:t>RVTS</a:t>
            </a:r>
          </a:p>
          <a:p>
            <a:pPr lvl="1"/>
            <a:r>
              <a:rPr lang="nb-NO" sz="2400" dirty="0" smtClean="0"/>
              <a:t>Barnevernstjenesten i Trondheim</a:t>
            </a:r>
          </a:p>
          <a:p>
            <a:pPr lvl="1"/>
            <a:r>
              <a:rPr lang="nb-NO" sz="2400" dirty="0" smtClean="0"/>
              <a:t>Konfliktrådet i S-Trøndelag</a:t>
            </a:r>
          </a:p>
          <a:p>
            <a:pPr lvl="1"/>
            <a:r>
              <a:rPr lang="nb-NO" sz="2400" dirty="0" err="1" smtClean="0"/>
              <a:t>Brøset</a:t>
            </a:r>
            <a:r>
              <a:rPr lang="nb-NO" sz="2400" dirty="0" smtClean="0"/>
              <a:t> kompetansesenter</a:t>
            </a:r>
          </a:p>
          <a:p>
            <a:pPr lvl="1"/>
            <a:endParaRPr lang="nb-NO" sz="2400" dirty="0"/>
          </a:p>
          <a:p>
            <a:pPr marL="457200" lvl="1" indent="0">
              <a:buNone/>
            </a:pPr>
            <a:r>
              <a:rPr lang="nb-NO" sz="2400" dirty="0" smtClean="0"/>
              <a:t>Fortsatt støttet av Helsedirektoratet</a:t>
            </a:r>
          </a:p>
        </p:txBody>
      </p:sp>
    </p:spTree>
    <p:extLst>
      <p:ext uri="{BB962C8B-B14F-4D97-AF65-F5344CB8AC3E}">
        <p14:creationId xmlns:p14="http://schemas.microsoft.com/office/powerpoint/2010/main" val="7662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Målsetting m prosjektet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Utvikling av et behandlings- og oppfølgingstilbud til </a:t>
            </a:r>
            <a:r>
              <a:rPr lang="nb-NO" sz="2400" dirty="0" smtClean="0">
                <a:solidFill>
                  <a:schemeClr val="tx1"/>
                </a:solidFill>
              </a:rPr>
              <a:t>barn og ungdom </a:t>
            </a:r>
            <a:r>
              <a:rPr lang="nb-NO" sz="2400" dirty="0">
                <a:solidFill>
                  <a:schemeClr val="tx1"/>
                </a:solidFill>
              </a:rPr>
              <a:t>som har begått seksuelle </a:t>
            </a:r>
            <a:r>
              <a:rPr lang="nb-NO" sz="2400" dirty="0" smtClean="0"/>
              <a:t>krenkelser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>
                <a:solidFill>
                  <a:schemeClr val="tx1"/>
                </a:solidFill>
              </a:rPr>
              <a:t>i Sør Trøndelag. </a:t>
            </a:r>
            <a:endParaRPr lang="nb-NO" sz="2400" dirty="0" smtClean="0">
              <a:solidFill>
                <a:schemeClr val="tx1"/>
              </a:solidFill>
            </a:endParaRPr>
          </a:p>
          <a:p>
            <a:endParaRPr lang="nb-NO" sz="2400" dirty="0" smtClean="0">
              <a:solidFill>
                <a:schemeClr val="tx1"/>
              </a:solidFill>
            </a:endParaRPr>
          </a:p>
          <a:p>
            <a:pPr hangingPunct="0"/>
            <a:r>
              <a:rPr lang="nb-NO" sz="2400" dirty="0" smtClean="0"/>
              <a:t>Utvikle </a:t>
            </a:r>
            <a:r>
              <a:rPr lang="nb-NO" sz="2400" b="1" dirty="0" smtClean="0"/>
              <a:t>tverretatlig samarbeid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mellom instanser </a:t>
            </a:r>
            <a:r>
              <a:rPr lang="nb-NO" sz="2400" dirty="0">
                <a:solidFill>
                  <a:schemeClr val="tx1"/>
                </a:solidFill>
              </a:rPr>
              <a:t>som jobber med barn og unge med </a:t>
            </a:r>
            <a:r>
              <a:rPr lang="nb-NO" sz="2400" dirty="0" smtClean="0">
                <a:solidFill>
                  <a:schemeClr val="tx1"/>
                </a:solidFill>
              </a:rPr>
              <a:t>overgreps-problematikk </a:t>
            </a:r>
            <a:r>
              <a:rPr lang="nb-NO" sz="2400" dirty="0">
                <a:solidFill>
                  <a:schemeClr val="tx1"/>
                </a:solidFill>
              </a:rPr>
              <a:t>uavhengig av domfellelse</a:t>
            </a:r>
            <a:r>
              <a:rPr lang="nb-NO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 hangingPunct="0">
              <a:buNone/>
            </a:pPr>
            <a:endParaRPr lang="nb-NO" sz="2400" dirty="0" smtClean="0">
              <a:solidFill>
                <a:schemeClr val="tx1"/>
              </a:solidFill>
            </a:endParaRPr>
          </a:p>
          <a:p>
            <a:pPr hangingPunct="0"/>
            <a:r>
              <a:rPr lang="nb-NO" sz="2400" dirty="0" smtClean="0"/>
              <a:t>Bygge kompetanse på området.</a:t>
            </a:r>
            <a:endParaRPr lang="nb-NO" sz="2400" dirty="0">
              <a:solidFill>
                <a:schemeClr val="tx1"/>
              </a:solidFill>
            </a:endParaRPr>
          </a:p>
          <a:p>
            <a:pPr marL="0" indent="0" hangingPunct="0">
              <a:buNone/>
            </a:pPr>
            <a:r>
              <a:rPr lang="nb-NO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96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239000" cy="870992"/>
          </a:xfrm>
        </p:spPr>
        <p:txBody>
          <a:bodyPr/>
          <a:lstStyle/>
          <a:p>
            <a:r>
              <a:rPr lang="nb-NO" dirty="0" smtClean="0"/>
              <a:t>Tiltak så langt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9200" y="1700808"/>
            <a:ext cx="7239000" cy="4320480"/>
          </a:xfrm>
        </p:spPr>
        <p:txBody>
          <a:bodyPr/>
          <a:lstStyle/>
          <a:p>
            <a:r>
              <a:rPr lang="nb-NO" sz="2000" dirty="0" smtClean="0"/>
              <a:t>Vurderinger av risiko for gjentakelse av seksuelle krenkelser innenfor barnevernet, BUP, </a:t>
            </a:r>
            <a:r>
              <a:rPr lang="nb-NO" sz="2000" dirty="0" err="1" smtClean="0"/>
              <a:t>Barnehuset</a:t>
            </a:r>
            <a:r>
              <a:rPr lang="nb-NO" sz="2000" dirty="0"/>
              <a:t> </a:t>
            </a:r>
            <a:r>
              <a:rPr lang="nb-NO" sz="2000" dirty="0" smtClean="0"/>
              <a:t>og Konfliktrådet + utarbeiding av sikkerhetsplaner</a:t>
            </a:r>
          </a:p>
          <a:p>
            <a:r>
              <a:rPr lang="nb-NO" sz="2000" dirty="0" smtClean="0"/>
              <a:t>Tilbud om samtalebehandling/overgrepsspesifikk behandling til ungdom dømt til oppfølging av Konfliktrådet (ungdomsstraff, ungdomsoppfølging og påtaleunnlatelse).</a:t>
            </a:r>
          </a:p>
          <a:p>
            <a:r>
              <a:rPr lang="nb-NO" sz="2000" dirty="0" smtClean="0"/>
              <a:t>Kompetansebygging på samtalebehandling i Trondheim </a:t>
            </a:r>
            <a:r>
              <a:rPr lang="nb-NO" sz="2000" dirty="0" smtClean="0"/>
              <a:t>kommune, BUP og </a:t>
            </a:r>
            <a:r>
              <a:rPr lang="nb-NO" sz="2000" dirty="0" err="1" smtClean="0"/>
              <a:t>Barnehuset</a:t>
            </a:r>
            <a:endParaRPr lang="nb-NO" sz="2000" dirty="0" smtClean="0"/>
          </a:p>
          <a:p>
            <a:r>
              <a:rPr lang="nb-NO" sz="2000" dirty="0" smtClean="0"/>
              <a:t>Samarbeid med SMISO om undervisning om overgrep i skolene</a:t>
            </a:r>
            <a:endParaRPr lang="nb-NO" sz="2000" dirty="0" smtClean="0"/>
          </a:p>
          <a:p>
            <a:r>
              <a:rPr lang="nb-NO" sz="2000" dirty="0" smtClean="0"/>
              <a:t>Konsultasjonsteam for barn og unge med bekymringsfull seksuell atferd» med møter hver 14.dag (lavterskel</a:t>
            </a:r>
            <a:r>
              <a:rPr lang="nb-NO" sz="2000" dirty="0" smtClean="0"/>
              <a:t>)</a:t>
            </a: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1241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b="1" dirty="0" smtClean="0"/>
          </a:p>
          <a:p>
            <a:pPr marL="0" indent="0" algn="ctr">
              <a:buNone/>
            </a:pPr>
            <a:endParaRPr lang="nb-NO" b="1" dirty="0"/>
          </a:p>
          <a:p>
            <a:pPr marL="0" indent="0" algn="ctr">
              <a:buNone/>
            </a:pPr>
            <a:r>
              <a:rPr lang="nb-NO" b="1" dirty="0" smtClean="0"/>
              <a:t>Og mere skal det bli…….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1931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4800" dirty="0"/>
              <a:t>Begår barn og unge seksuelle overgrep?</a:t>
            </a:r>
          </a:p>
          <a:p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35045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nb-NO" altLang="nb-NO" b="1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nb-NO" altLang="nb-NO" b="1" dirty="0" smtClean="0"/>
              <a:t>Takk for oppmerksomheten </a:t>
            </a:r>
            <a:r>
              <a:rPr lang="nb-NO" altLang="nb-NO" b="1" dirty="0" smtClean="0">
                <a:sym typeface="Wingdings" panose="05000000000000000000" pitchFamily="2" charset="2"/>
              </a:rPr>
              <a:t></a:t>
            </a:r>
          </a:p>
          <a:p>
            <a:pPr eaLnBrk="1" hangingPunct="1">
              <a:lnSpc>
                <a:spcPct val="80000"/>
              </a:lnSpc>
            </a:pPr>
            <a:endParaRPr lang="nb-NO" altLang="nb-NO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nb-NO" altLang="nb-NO" sz="2400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nb-NO" altLang="nb-NO" sz="2400" dirty="0">
              <a:sym typeface="Wingdings" panose="05000000000000000000" pitchFamily="2" charset="2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nb-NO" altLang="nb-NO" sz="2400" u="sng" dirty="0" smtClean="0">
                <a:sym typeface="Wingdings" panose="05000000000000000000" pitchFamily="2" charset="2"/>
                <a:hlinkClick r:id="rId2"/>
              </a:rPr>
              <a:t>Marita.sandvik@stolav.no</a:t>
            </a:r>
            <a:endParaRPr lang="nb-NO" altLang="nb-NO" sz="2400" u="sng" dirty="0" smtClean="0">
              <a:sym typeface="Wingdings" panose="05000000000000000000" pitchFamily="2" charset="2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nb-NO" altLang="nb-NO" sz="2400" u="sng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6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Hvem, hvor mange?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916832"/>
            <a:ext cx="7239000" cy="3886200"/>
          </a:xfrm>
        </p:spPr>
        <p:txBody>
          <a:bodyPr/>
          <a:lstStyle/>
          <a:p>
            <a:pPr marL="312738" lvl="0" indent="-312738" defTabSz="449263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5138" algn="l"/>
                <a:tab pos="8532813" algn="l"/>
                <a:tab pos="8982075" algn="l"/>
              </a:tabLst>
            </a:pPr>
            <a:r>
              <a:rPr lang="nb-NO" altLang="nb-NO" sz="2400" dirty="0" smtClean="0">
                <a:solidFill>
                  <a:srgbClr val="000000"/>
                </a:solidFill>
              </a:rPr>
              <a:t>Problemets </a:t>
            </a:r>
            <a:r>
              <a:rPr lang="nb-NO" altLang="nb-NO" sz="2400" dirty="0">
                <a:solidFill>
                  <a:srgbClr val="000000"/>
                </a:solidFill>
              </a:rPr>
              <a:t>omfang i Norge er uklart, men fra andre land foreligger det undersøkelser som peker på at </a:t>
            </a:r>
            <a:r>
              <a:rPr lang="nb-NO" altLang="nb-NO" sz="2400" u="sng" dirty="0">
                <a:solidFill>
                  <a:srgbClr val="000000"/>
                </a:solidFill>
              </a:rPr>
              <a:t>en tredjedel </a:t>
            </a:r>
            <a:r>
              <a:rPr lang="nb-NO" altLang="nb-NO" sz="2400" dirty="0">
                <a:solidFill>
                  <a:srgbClr val="000000"/>
                </a:solidFill>
              </a:rPr>
              <a:t>av kjente overgrep er begått av unge under 18 år, og at </a:t>
            </a:r>
            <a:r>
              <a:rPr lang="nb-NO" altLang="nb-NO" sz="2400" dirty="0" smtClean="0">
                <a:solidFill>
                  <a:srgbClr val="000000"/>
                </a:solidFill>
              </a:rPr>
              <a:t>ca. </a:t>
            </a:r>
            <a:r>
              <a:rPr lang="nb-NO" altLang="nb-NO" sz="2400" dirty="0">
                <a:solidFill>
                  <a:srgbClr val="000000"/>
                </a:solidFill>
              </a:rPr>
              <a:t>halvparten av voksne overgripere har rapportert om avvikende seksuelle interesser fra tidlig ungdom </a:t>
            </a:r>
            <a:r>
              <a:rPr lang="nb-NO" altLang="nb-NO" sz="1800" dirty="0">
                <a:solidFill>
                  <a:srgbClr val="000000"/>
                </a:solidFill>
              </a:rPr>
              <a:t>(Knudsen </a:t>
            </a:r>
            <a:r>
              <a:rPr lang="nb-NO" altLang="nb-NO" sz="1800" dirty="0" err="1">
                <a:solidFill>
                  <a:srgbClr val="000000"/>
                </a:solidFill>
              </a:rPr>
              <a:t>Ingnes</a:t>
            </a:r>
            <a:r>
              <a:rPr lang="nb-NO" altLang="nb-NO" sz="1800" dirty="0">
                <a:solidFill>
                  <a:srgbClr val="000000"/>
                </a:solidFill>
              </a:rPr>
              <a:t> og Kleive, 2011</a:t>
            </a:r>
            <a:r>
              <a:rPr lang="nb-NO" altLang="nb-NO" sz="1800" dirty="0" smtClean="0">
                <a:solidFill>
                  <a:srgbClr val="000000"/>
                </a:solidFill>
              </a:rPr>
              <a:t>)</a:t>
            </a:r>
            <a:endParaRPr lang="nb-NO" altLang="nb-NO" sz="1800" dirty="0" smtClean="0">
              <a:solidFill>
                <a:srgbClr val="000000"/>
              </a:solidFill>
            </a:endParaRPr>
          </a:p>
          <a:p>
            <a:pPr marL="312738" lvl="0" indent="-312738" defTabSz="449263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5138" algn="l"/>
                <a:tab pos="8532813" algn="l"/>
                <a:tab pos="8982075" algn="l"/>
              </a:tabLst>
            </a:pPr>
            <a:endParaRPr lang="nb-NO" altLang="nb-NO" sz="1400" dirty="0">
              <a:solidFill>
                <a:srgbClr val="000000"/>
              </a:solidFill>
            </a:endParaRPr>
          </a:p>
          <a:p>
            <a:pPr marL="312738" lvl="0" indent="-312738" defTabSz="449263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5138" algn="l"/>
                <a:tab pos="8532813" algn="l"/>
                <a:tab pos="8982075" algn="l"/>
              </a:tabLst>
            </a:pPr>
            <a:r>
              <a:rPr lang="en-GB" altLang="nb-NO" sz="2400" dirty="0" err="1" smtClean="0">
                <a:solidFill>
                  <a:srgbClr val="000000"/>
                </a:solidFill>
              </a:rPr>
              <a:t>Ulike</a:t>
            </a:r>
            <a:r>
              <a:rPr lang="en-GB" altLang="nb-NO" sz="2400" dirty="0" smtClean="0">
                <a:solidFill>
                  <a:srgbClr val="000000"/>
                </a:solidFill>
              </a:rPr>
              <a:t> </a:t>
            </a:r>
            <a:r>
              <a:rPr lang="en-GB" altLang="nb-NO" sz="2400" dirty="0" smtClean="0">
                <a:solidFill>
                  <a:srgbClr val="000000"/>
                </a:solidFill>
              </a:rPr>
              <a:t>studier </a:t>
            </a:r>
            <a:r>
              <a:rPr lang="en-GB" altLang="nb-NO" sz="2400" dirty="0" err="1" smtClean="0">
                <a:solidFill>
                  <a:srgbClr val="000000"/>
                </a:solidFill>
              </a:rPr>
              <a:t>viser</a:t>
            </a:r>
            <a:r>
              <a:rPr lang="en-GB" altLang="nb-NO" sz="2400" dirty="0" smtClean="0">
                <a:solidFill>
                  <a:srgbClr val="000000"/>
                </a:solidFill>
              </a:rPr>
              <a:t> </a:t>
            </a:r>
            <a:r>
              <a:rPr lang="en-GB" altLang="nb-NO" sz="2400" dirty="0" smtClean="0">
                <a:solidFill>
                  <a:srgbClr val="000000"/>
                </a:solidFill>
              </a:rPr>
              <a:t>at 10 - </a:t>
            </a:r>
            <a:r>
              <a:rPr lang="en-GB" altLang="nb-NO" sz="2400" dirty="0">
                <a:solidFill>
                  <a:srgbClr val="000000"/>
                </a:solidFill>
              </a:rPr>
              <a:t>50 % </a:t>
            </a:r>
            <a:r>
              <a:rPr lang="en-GB" altLang="nb-NO" sz="2400" dirty="0" err="1">
                <a:solidFill>
                  <a:srgbClr val="000000"/>
                </a:solidFill>
              </a:rPr>
              <a:t>av</a:t>
            </a:r>
            <a:r>
              <a:rPr lang="en-GB" altLang="nb-NO" sz="2400" dirty="0">
                <a:solidFill>
                  <a:srgbClr val="000000"/>
                </a:solidFill>
              </a:rPr>
              <a:t> </a:t>
            </a:r>
            <a:r>
              <a:rPr lang="en-GB" altLang="nb-NO" sz="2400" dirty="0" err="1" smtClean="0">
                <a:solidFill>
                  <a:srgbClr val="000000"/>
                </a:solidFill>
              </a:rPr>
              <a:t>alle</a:t>
            </a:r>
            <a:r>
              <a:rPr lang="en-GB" altLang="nb-NO" sz="2400" dirty="0" smtClean="0">
                <a:solidFill>
                  <a:srgbClr val="000000"/>
                </a:solidFill>
              </a:rPr>
              <a:t> </a:t>
            </a:r>
            <a:r>
              <a:rPr lang="en-GB" altLang="nb-NO" sz="2400" dirty="0" err="1" smtClean="0">
                <a:solidFill>
                  <a:srgbClr val="000000"/>
                </a:solidFill>
              </a:rPr>
              <a:t>overgrep</a:t>
            </a:r>
            <a:r>
              <a:rPr lang="en-GB" altLang="nb-NO" sz="2400" dirty="0" smtClean="0">
                <a:solidFill>
                  <a:srgbClr val="000000"/>
                </a:solidFill>
              </a:rPr>
              <a:t> </a:t>
            </a:r>
            <a:r>
              <a:rPr lang="en-GB" altLang="nb-NO" sz="2400" dirty="0" err="1">
                <a:solidFill>
                  <a:srgbClr val="000000"/>
                </a:solidFill>
              </a:rPr>
              <a:t>utføres</a:t>
            </a:r>
            <a:r>
              <a:rPr lang="en-GB" altLang="nb-NO" sz="2400" dirty="0">
                <a:solidFill>
                  <a:srgbClr val="000000"/>
                </a:solidFill>
              </a:rPr>
              <a:t> </a:t>
            </a:r>
            <a:r>
              <a:rPr lang="en-GB" altLang="nb-NO" sz="2400" dirty="0" err="1">
                <a:solidFill>
                  <a:srgbClr val="000000"/>
                </a:solidFill>
              </a:rPr>
              <a:t>av</a:t>
            </a:r>
            <a:r>
              <a:rPr lang="en-GB" altLang="nb-NO" sz="2400" dirty="0">
                <a:solidFill>
                  <a:srgbClr val="000000"/>
                </a:solidFill>
              </a:rPr>
              <a:t> </a:t>
            </a:r>
            <a:r>
              <a:rPr lang="en-GB" altLang="nb-NO" sz="2400" dirty="0" err="1">
                <a:solidFill>
                  <a:srgbClr val="000000"/>
                </a:solidFill>
              </a:rPr>
              <a:t>ungdom</a:t>
            </a:r>
            <a:r>
              <a:rPr lang="en-GB" altLang="nb-NO" sz="2400" dirty="0">
                <a:solidFill>
                  <a:srgbClr val="000000"/>
                </a:solidFill>
              </a:rPr>
              <a:t> under 18 </a:t>
            </a:r>
            <a:r>
              <a:rPr lang="en-GB" altLang="nb-NO" sz="2400" dirty="0" err="1">
                <a:solidFill>
                  <a:srgbClr val="000000"/>
                </a:solidFill>
              </a:rPr>
              <a:t>år</a:t>
            </a:r>
            <a:endParaRPr lang="en-GB" altLang="nb-NO" sz="2400" dirty="0">
              <a:solidFill>
                <a:srgbClr val="000000"/>
              </a:solidFill>
            </a:endParaRPr>
          </a:p>
          <a:p>
            <a:pPr lvl="0"/>
            <a:endParaRPr lang="nb-NO" altLang="nb-NO" dirty="0" smtClean="0">
              <a:solidFill>
                <a:srgbClr val="000000"/>
              </a:solidFill>
            </a:endParaRPr>
          </a:p>
          <a:p>
            <a:pPr lvl="0"/>
            <a:endParaRPr lang="nb-NO" altLang="nb-NO" dirty="0">
              <a:solidFill>
                <a:srgbClr val="00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0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Lovbrudds-statistikk (SSB</a:t>
            </a:r>
            <a:r>
              <a:rPr lang="nb-NO" dirty="0" smtClean="0"/>
              <a:t>)</a:t>
            </a:r>
            <a:br>
              <a:rPr lang="nb-NO" dirty="0" smtClean="0"/>
            </a:br>
            <a:r>
              <a:rPr lang="nb-NO" dirty="0" smtClean="0"/>
              <a:t>2013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nb-NO" altLang="nb-NO" sz="2800" dirty="0" smtClean="0">
                <a:solidFill>
                  <a:srgbClr val="000000"/>
                </a:solidFill>
              </a:rPr>
              <a:t>15-17 </a:t>
            </a:r>
            <a:r>
              <a:rPr lang="nb-NO" altLang="nb-NO" sz="2800" dirty="0">
                <a:solidFill>
                  <a:srgbClr val="000000"/>
                </a:solidFill>
              </a:rPr>
              <a:t>år: </a:t>
            </a:r>
            <a:r>
              <a:rPr lang="nb-NO" altLang="nb-NO" sz="2800" dirty="0" smtClean="0">
                <a:solidFill>
                  <a:srgbClr val="000000"/>
                </a:solidFill>
              </a:rPr>
              <a:t>59 </a:t>
            </a:r>
            <a:r>
              <a:rPr lang="nb-NO" altLang="nb-NO" sz="2800" dirty="0">
                <a:solidFill>
                  <a:srgbClr val="000000"/>
                </a:solidFill>
              </a:rPr>
              <a:t>straffereaksjoner etter </a:t>
            </a:r>
            <a:r>
              <a:rPr lang="nb-NO" altLang="nb-NO" sz="2800" dirty="0" smtClean="0">
                <a:solidFill>
                  <a:srgbClr val="000000"/>
                </a:solidFill>
              </a:rPr>
              <a:t>seksuallovbrudd-kapittelet</a:t>
            </a:r>
            <a:r>
              <a:rPr lang="nb-NO" altLang="nb-NO" sz="2800" dirty="0">
                <a:solidFill>
                  <a:srgbClr val="000000"/>
                </a:solidFill>
              </a:rPr>
              <a:t>. </a:t>
            </a:r>
            <a:endParaRPr lang="nb-NO" altLang="nb-NO" sz="28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nb-NO" altLang="nb-NO" sz="2800" dirty="0" smtClean="0">
                <a:solidFill>
                  <a:srgbClr val="000000"/>
                </a:solidFill>
              </a:rPr>
              <a:t>   (97 stk. 18-20 år)</a:t>
            </a:r>
          </a:p>
          <a:p>
            <a:pPr marL="0" lvl="0" indent="0">
              <a:lnSpc>
                <a:spcPct val="80000"/>
              </a:lnSpc>
              <a:buNone/>
            </a:pPr>
            <a:endParaRPr lang="nb-NO" altLang="nb-NO" sz="2800" dirty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nb-NO" altLang="nb-NO" sz="2800" dirty="0" smtClean="0">
                <a:solidFill>
                  <a:srgbClr val="000000"/>
                </a:solidFill>
              </a:rPr>
              <a:t>Antall </a:t>
            </a:r>
            <a:r>
              <a:rPr lang="nb-NO" altLang="nb-NO" sz="2800" dirty="0" smtClean="0">
                <a:solidFill>
                  <a:srgbClr val="000000"/>
                </a:solidFill>
              </a:rPr>
              <a:t>siktede: </a:t>
            </a:r>
          </a:p>
          <a:p>
            <a:pPr lvl="1">
              <a:lnSpc>
                <a:spcPct val="80000"/>
              </a:lnSpc>
            </a:pPr>
            <a:r>
              <a:rPr lang="nb-NO" altLang="nb-NO" sz="2400" dirty="0" smtClean="0">
                <a:solidFill>
                  <a:srgbClr val="000000"/>
                </a:solidFill>
              </a:rPr>
              <a:t>5-14 år: 131 stk.</a:t>
            </a:r>
          </a:p>
          <a:p>
            <a:pPr lvl="1">
              <a:lnSpc>
                <a:spcPct val="80000"/>
              </a:lnSpc>
            </a:pPr>
            <a:r>
              <a:rPr lang="nb-NO" altLang="nb-NO" sz="2400" dirty="0" smtClean="0">
                <a:solidFill>
                  <a:srgbClr val="000000"/>
                </a:solidFill>
              </a:rPr>
              <a:t>15-17 år: 211 stk.</a:t>
            </a:r>
          </a:p>
          <a:p>
            <a:pPr lvl="1">
              <a:lnSpc>
                <a:spcPct val="80000"/>
              </a:lnSpc>
            </a:pPr>
            <a:r>
              <a:rPr lang="nb-NO" altLang="nb-NO" sz="2400" dirty="0" smtClean="0">
                <a:solidFill>
                  <a:srgbClr val="000000"/>
                </a:solidFill>
              </a:rPr>
              <a:t>18-20 år: 174 stk.</a:t>
            </a:r>
            <a:endParaRPr lang="nb-NO" altLang="nb-NO" sz="2400" dirty="0">
              <a:solidFill>
                <a:srgbClr val="00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50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400" dirty="0" smtClean="0"/>
              <a:t>5-10 % av befolkningen har vært utsatt for overgrep</a:t>
            </a:r>
          </a:p>
          <a:p>
            <a:endParaRPr lang="nb-NO" altLang="nb-NO" sz="2400" dirty="0" smtClean="0"/>
          </a:p>
          <a:p>
            <a:r>
              <a:rPr lang="nb-NO" altLang="nb-NO" sz="2400" dirty="0" err="1" smtClean="0"/>
              <a:t>Ca</a:t>
            </a:r>
            <a:r>
              <a:rPr lang="nb-NO" altLang="nb-NO" sz="2400" dirty="0" smtClean="0"/>
              <a:t> 10 % av sakene blir anmeldte</a:t>
            </a:r>
          </a:p>
          <a:p>
            <a:endParaRPr lang="nb-NO" altLang="nb-NO" sz="2400" dirty="0" smtClean="0"/>
          </a:p>
          <a:p>
            <a:r>
              <a:rPr lang="nb-NO" altLang="nb-NO" sz="2400" dirty="0" smtClean="0"/>
              <a:t>10-15% av de anmeldte sakene ender med fellende dom</a:t>
            </a:r>
          </a:p>
          <a:p>
            <a:pPr>
              <a:buNone/>
            </a:pPr>
            <a:r>
              <a:rPr lang="nb-NO" altLang="nb-NO" dirty="0" smtClean="0"/>
              <a:t>	</a:t>
            </a:r>
          </a:p>
          <a:p>
            <a:pPr>
              <a:buNone/>
            </a:pPr>
            <a:r>
              <a:rPr lang="nb-NO" altLang="nb-NO" sz="2400" dirty="0" smtClean="0"/>
              <a:t>(Knut Hermstad, RVTS)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9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Hvor er barna/ungdommene som har begått seksuelle overgrep?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9200" y="1772816"/>
            <a:ext cx="7239000" cy="4094584"/>
          </a:xfrm>
        </p:spPr>
        <p:txBody>
          <a:bodyPr/>
          <a:lstStyle/>
          <a:p>
            <a:r>
              <a:rPr lang="nb-NO" sz="2000" dirty="0" smtClean="0"/>
              <a:t>Hjemme, på skolen, i fritidsklubber </a:t>
            </a:r>
          </a:p>
          <a:p>
            <a:r>
              <a:rPr lang="nb-NO" sz="2000" dirty="0" err="1" smtClean="0"/>
              <a:t>Barnehuset</a:t>
            </a:r>
            <a:r>
              <a:rPr lang="nb-NO" sz="2000" dirty="0" smtClean="0"/>
              <a:t> ?</a:t>
            </a:r>
          </a:p>
          <a:p>
            <a:r>
              <a:rPr lang="nb-NO" sz="2000" dirty="0" smtClean="0"/>
              <a:t>BUP ?</a:t>
            </a:r>
          </a:p>
          <a:p>
            <a:r>
              <a:rPr lang="nb-NO" sz="2000" dirty="0" smtClean="0"/>
              <a:t>I tiltak innenfor barnevernet ?</a:t>
            </a:r>
          </a:p>
          <a:p>
            <a:pPr lvl="1"/>
            <a:r>
              <a:rPr lang="nb-NO" sz="2000" dirty="0" smtClean="0"/>
              <a:t>Fosterhjem</a:t>
            </a:r>
          </a:p>
          <a:p>
            <a:pPr lvl="1"/>
            <a:r>
              <a:rPr lang="nb-NO" sz="2000" dirty="0" smtClean="0"/>
              <a:t>Barnevernsinstitusjoner</a:t>
            </a:r>
          </a:p>
          <a:p>
            <a:r>
              <a:rPr lang="nb-NO" sz="2000" dirty="0" smtClean="0"/>
              <a:t>I Kriminalomsorgen ?</a:t>
            </a:r>
          </a:p>
          <a:p>
            <a:pPr lvl="1"/>
            <a:r>
              <a:rPr lang="nb-NO" sz="2000" dirty="0" smtClean="0"/>
              <a:t>Fengsel</a:t>
            </a:r>
          </a:p>
          <a:p>
            <a:pPr lvl="1"/>
            <a:r>
              <a:rPr lang="nb-NO" sz="2000" dirty="0" smtClean="0"/>
              <a:t>Friomsorgen</a:t>
            </a:r>
            <a:r>
              <a:rPr lang="nb-NO" sz="2000" dirty="0"/>
              <a:t> </a:t>
            </a:r>
            <a:r>
              <a:rPr lang="nb-NO" sz="2000" dirty="0" smtClean="0"/>
              <a:t>(samfunnsstraff)</a:t>
            </a:r>
          </a:p>
          <a:p>
            <a:pPr lvl="1"/>
            <a:r>
              <a:rPr lang="nb-NO" sz="2000" dirty="0" smtClean="0"/>
              <a:t>Konfliktråd (ungdomsstraff, ungdomsoppfølging, påtaleunnlatelse)</a:t>
            </a:r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5487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Noen kjennetegn på unge som begår overgrep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b-NO" altLang="nb-NO" sz="2400" dirty="0" smtClean="0"/>
              <a:t>Vært utsatt for omsorgssvikt</a:t>
            </a:r>
          </a:p>
          <a:p>
            <a:pPr>
              <a:lnSpc>
                <a:spcPct val="80000"/>
              </a:lnSpc>
            </a:pPr>
            <a:r>
              <a:rPr lang="nb-NO" altLang="nb-NO" sz="2400" dirty="0" smtClean="0"/>
              <a:t>Utsatt for seksuelle overgrep (30-70%)</a:t>
            </a:r>
          </a:p>
          <a:p>
            <a:pPr>
              <a:lnSpc>
                <a:spcPct val="80000"/>
              </a:lnSpc>
            </a:pPr>
            <a:r>
              <a:rPr lang="nb-NO" altLang="nb-NO" sz="2400" dirty="0" smtClean="0"/>
              <a:t>Utsatt for vold /vitne til vold</a:t>
            </a:r>
          </a:p>
          <a:p>
            <a:pPr>
              <a:lnSpc>
                <a:spcPct val="80000"/>
              </a:lnSpc>
            </a:pPr>
            <a:r>
              <a:rPr lang="nb-NO" altLang="nb-NO" sz="2400" dirty="0" smtClean="0"/>
              <a:t>Kan streve med ulike og sammensatte problemer</a:t>
            </a:r>
          </a:p>
          <a:p>
            <a:pPr lvl="1">
              <a:lnSpc>
                <a:spcPct val="80000"/>
              </a:lnSpc>
            </a:pPr>
            <a:r>
              <a:rPr lang="nb-NO" altLang="nb-NO" sz="2000" dirty="0" smtClean="0"/>
              <a:t>Tilknytningsproblemer</a:t>
            </a:r>
          </a:p>
          <a:p>
            <a:pPr lvl="1">
              <a:lnSpc>
                <a:spcPct val="80000"/>
              </a:lnSpc>
            </a:pPr>
            <a:r>
              <a:rPr lang="nb-NO" altLang="nb-NO" sz="2000" dirty="0" smtClean="0"/>
              <a:t>Relasjonsproblemer</a:t>
            </a:r>
          </a:p>
          <a:p>
            <a:pPr lvl="1">
              <a:lnSpc>
                <a:spcPct val="80000"/>
              </a:lnSpc>
            </a:pPr>
            <a:r>
              <a:rPr lang="nb-NO" altLang="nb-NO" sz="2000" dirty="0" smtClean="0"/>
              <a:t>Sosiale problemer</a:t>
            </a:r>
          </a:p>
          <a:p>
            <a:pPr lvl="1">
              <a:lnSpc>
                <a:spcPct val="80000"/>
              </a:lnSpc>
            </a:pPr>
            <a:r>
              <a:rPr lang="nb-NO" altLang="nb-NO" sz="2000" dirty="0" smtClean="0"/>
              <a:t>Lærevansker</a:t>
            </a:r>
          </a:p>
          <a:p>
            <a:pPr lvl="1">
              <a:lnSpc>
                <a:spcPct val="80000"/>
              </a:lnSpc>
            </a:pPr>
            <a:r>
              <a:rPr lang="nb-NO" altLang="nb-NO" sz="2000" dirty="0" smtClean="0"/>
              <a:t>Rus</a:t>
            </a:r>
          </a:p>
          <a:p>
            <a:pPr lvl="1">
              <a:lnSpc>
                <a:spcPct val="80000"/>
              </a:lnSpc>
            </a:pPr>
            <a:r>
              <a:rPr lang="nb-NO" altLang="nb-NO" sz="2000" dirty="0" smtClean="0"/>
              <a:t>Problemer med intimitet, aggresjon, seksualitet, dårlig selvregulering av atferd, selvbilde, opplevelse av avvisning, ensomhet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Og hvem er de utsatte?</a:t>
            </a:r>
            <a:endParaRPr lang="nb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03" y="1981200"/>
            <a:ext cx="410499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5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Og sist men ikke minst…..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Hvordan håndteres sikkerhet/ beskyttelse for gjentagelse, og hvilken hjelp får barn og ungdom som har begått overgrep?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69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lav_liggende_bilde_3">
  <a:themeElements>
    <a:clrScheme name="stolav_liggende_bilde_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olav_liggende_bilde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olav_liggende_bilde_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olav_liggende_bilde_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bilde_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bilde_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bilde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bilde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bilde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olav_liggende_bilde_1">
  <a:themeElements>
    <a:clrScheme name="stolav_liggende_bilde_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olav_liggende_bilde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olav_liggende_bilde_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olav_liggende_bilde_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bilde_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bilde_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bilde_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bilde_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bilde_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stolav_liggende_bilde_3</Template>
  <TotalTime>989</TotalTime>
  <Words>656</Words>
  <Application>Microsoft Office PowerPoint</Application>
  <PresentationFormat>Skjermfremvisning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20</vt:i4>
      </vt:variant>
    </vt:vector>
  </HeadingPairs>
  <TitlesOfParts>
    <vt:vector size="22" baseType="lpstr">
      <vt:lpstr>stolav_liggende_bilde_3</vt:lpstr>
      <vt:lpstr>stolav_liggende_bilde_1</vt:lpstr>
      <vt:lpstr>PowerPoint-presentasjon</vt:lpstr>
      <vt:lpstr>PowerPoint-presentasjon</vt:lpstr>
      <vt:lpstr>Hvem, hvor mange?</vt:lpstr>
      <vt:lpstr>Lovbrudds-statistikk (SSB) 2013</vt:lpstr>
      <vt:lpstr>PowerPoint-presentasjon</vt:lpstr>
      <vt:lpstr>Hvor er barna/ungdommene som har begått seksuelle overgrep?</vt:lpstr>
      <vt:lpstr>Noen kjennetegn på unge som begår overgrep</vt:lpstr>
      <vt:lpstr>Og hvem er de utsatte?</vt:lpstr>
      <vt:lpstr>Og sist men ikke minst…..</vt:lpstr>
      <vt:lpstr> </vt:lpstr>
      <vt:lpstr>«Vekst og Risiko-prinsippet»</vt:lpstr>
      <vt:lpstr>Hvordan vurdere risiko?</vt:lpstr>
      <vt:lpstr>Behandlingsprogram for barn og unge </vt:lpstr>
      <vt:lpstr>PowerPoint-presentasjon</vt:lpstr>
      <vt:lpstr>Henvendelse sendt til Brøset kompetanse-senter for sikkerhets- retts- og fengsels-psykiatri høsten 2012 </vt:lpstr>
      <vt:lpstr>Utvidelse av prosjektet i 2015</vt:lpstr>
      <vt:lpstr>Målsetting m prosjektet</vt:lpstr>
      <vt:lpstr>Tiltak så langt</vt:lpstr>
      <vt:lpstr>PowerPoint-presentasjon</vt:lpstr>
      <vt:lpstr>PowerPoint-presentasjon</vt:lpstr>
    </vt:vector>
  </TitlesOfParts>
  <Company>Helse Midt-Norge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Sandvik, Marita</dc:creator>
  <cp:lastModifiedBy>Sandvik, Marita</cp:lastModifiedBy>
  <cp:revision>52</cp:revision>
  <cp:lastPrinted>2015-03-09T12:39:11Z</cp:lastPrinted>
  <dcterms:created xsi:type="dcterms:W3CDTF">2014-11-07T07:51:12Z</dcterms:created>
  <dcterms:modified xsi:type="dcterms:W3CDTF">2015-03-11T13:14:28Z</dcterms:modified>
</cp:coreProperties>
</file>