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0" r:id="rId4"/>
    <p:sldId id="275" r:id="rId5"/>
    <p:sldId id="294" r:id="rId6"/>
    <p:sldId id="291" r:id="rId7"/>
    <p:sldId id="292" r:id="rId8"/>
    <p:sldId id="293" r:id="rId9"/>
    <p:sldId id="276" r:id="rId10"/>
    <p:sldId id="285" r:id="rId11"/>
    <p:sldId id="269" r:id="rId12"/>
    <p:sldId id="270" r:id="rId13"/>
    <p:sldId id="279" r:id="rId14"/>
    <p:sldId id="271" r:id="rId15"/>
    <p:sldId id="282" r:id="rId16"/>
    <p:sldId id="288" r:id="rId17"/>
    <p:sldId id="286" r:id="rId1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545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9416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086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4687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060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9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768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266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8229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237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8543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A4E6B-1668-48F9-91D2-0807B164C2ED}" type="datetimeFigureOut">
              <a:rPr lang="nb-NO" smtClean="0"/>
              <a:t>09.03.2015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7EDEC-AE6F-4A5A-AF47-EAECEBD91FD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90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59854" y="1416675"/>
            <a:ext cx="9814361" cy="1608513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Konfliktrådet</a:t>
            </a:r>
            <a:br>
              <a:rPr lang="nb-NO" dirty="0" smtClean="0"/>
            </a:br>
            <a:r>
              <a:rPr lang="nb-NO" dirty="0" smtClean="0"/>
              <a:t>Arena for dialog og konfliktløsing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Iren </a:t>
            </a:r>
            <a:r>
              <a:rPr lang="nb-NO" dirty="0" err="1" smtClean="0"/>
              <a:t>Sørfjordmo</a:t>
            </a:r>
            <a:endParaRPr lang="nb-NO" dirty="0" smtClean="0"/>
          </a:p>
          <a:p>
            <a:r>
              <a:rPr lang="nb-NO" dirty="0" smtClean="0"/>
              <a:t>Konfliktrådsleder </a:t>
            </a:r>
          </a:p>
          <a:p>
            <a:r>
              <a:rPr lang="nb-NO" dirty="0" smtClean="0"/>
              <a:t>Konfliktrådet i Sør-Trøndelag 13. mars 2015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866" y="161071"/>
            <a:ext cx="40767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50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515637" cy="1325563"/>
          </a:xfrm>
        </p:spPr>
        <p:txBody>
          <a:bodyPr/>
          <a:lstStyle/>
          <a:p>
            <a:r>
              <a:rPr lang="nb-NO" dirty="0" smtClean="0"/>
              <a:t>Familievoldsprosjektet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191" y="1812746"/>
            <a:ext cx="3869145" cy="4351338"/>
          </a:xfrm>
          <a:prstGeom prst="rect">
            <a:avLst/>
          </a:prstGeom>
        </p:spPr>
      </p:pic>
      <p:pic>
        <p:nvPicPr>
          <p:cNvPr id="4" name="Plassholder for innho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  <a:prstGeom prst="rect">
            <a:avLst/>
          </a:prstGeom>
        </p:spPr>
      </p:pic>
      <p:sp>
        <p:nvSpPr>
          <p:cNvPr id="6" name="Plassholder for innhold 2"/>
          <p:cNvSpPr txBox="1">
            <a:spLocks/>
          </p:cNvSpPr>
          <p:nvPr/>
        </p:nvSpPr>
        <p:spPr>
          <a:xfrm>
            <a:off x="5344732" y="1825625"/>
            <a:ext cx="60090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altLang="nb-NO" dirty="0" smtClean="0"/>
              <a:t>Vendepunkt - Del av regjeringens handlingsplan mot vold i nære </a:t>
            </a:r>
            <a:r>
              <a:rPr lang="nb-NO" altLang="nb-NO" smtClean="0"/>
              <a:t>relasjoner </a:t>
            </a:r>
            <a:r>
              <a:rPr lang="nb-NO" altLang="nb-NO" smtClean="0"/>
              <a:t>– 2008 - 2011</a:t>
            </a:r>
            <a:endParaRPr lang="nb-NO" altLang="nb-NO" dirty="0" smtClean="0"/>
          </a:p>
          <a:p>
            <a:r>
              <a:rPr lang="nb-NO" altLang="nb-NO" dirty="0" smtClean="0"/>
              <a:t>«Prosjektet har hatt en positiv virkning på ofre og gjerningspersoner, både ut fra hva de meldte selv og ut fra at volden har blitt betydelig redusert i etterkant av prosjektet.»</a:t>
            </a:r>
          </a:p>
          <a:p>
            <a:pPr lvl="1"/>
            <a:r>
              <a:rPr lang="nb-NO" altLang="nb-NO" i="1" dirty="0" smtClean="0"/>
              <a:t>Fra evalueringsrapporten </a:t>
            </a:r>
          </a:p>
          <a:p>
            <a:endParaRPr lang="nb-NO" altLang="nb-NO" dirty="0"/>
          </a:p>
        </p:txBody>
      </p:sp>
    </p:spTree>
    <p:extLst>
      <p:ext uri="{BB962C8B-B14F-4D97-AF65-F5344CB8AC3E}">
        <p14:creationId xmlns:p14="http://schemas.microsoft.com/office/powerpoint/2010/main" val="2133657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52933"/>
            <a:ext cx="10515600" cy="1325563"/>
          </a:xfrm>
        </p:spPr>
        <p:txBody>
          <a:bodyPr/>
          <a:lstStyle/>
          <a:p>
            <a:r>
              <a:rPr lang="nb-NO" dirty="0" smtClean="0"/>
              <a:t>Familievoldsprosjektet</a:t>
            </a:r>
            <a:br>
              <a:rPr lang="nb-NO" dirty="0" smtClean="0"/>
            </a:br>
            <a:r>
              <a:rPr lang="nb-NO" dirty="0" smtClean="0"/>
              <a:t>Offeret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1" dirty="0"/>
              <a:t>får en mulighet innen trygge rammer til å fortelle gjerningspersonen hva det har gjort med henne å bli utsatt for vold</a:t>
            </a:r>
          </a:p>
          <a:p>
            <a:endParaRPr lang="nb-NO" b="1" dirty="0"/>
          </a:p>
          <a:p>
            <a:r>
              <a:rPr lang="nb-NO" b="1" dirty="0"/>
              <a:t>får en forklaring fra gjerningspersonen på hvorfor dette hendte?</a:t>
            </a:r>
          </a:p>
          <a:p>
            <a:endParaRPr lang="nb-NO" b="1" dirty="0"/>
          </a:p>
          <a:p>
            <a:r>
              <a:rPr lang="nb-NO" b="1" dirty="0"/>
              <a:t>en mulighet til å forsone seg med hva som er hendt.</a:t>
            </a:r>
          </a:p>
          <a:p>
            <a:endParaRPr lang="nb-NO" b="1" dirty="0"/>
          </a:p>
          <a:p>
            <a:r>
              <a:rPr lang="nb-NO" b="1" dirty="0"/>
              <a:t>kan forebygge frykten for plutselig å dumpe borti gjerningspersonen. </a:t>
            </a:r>
          </a:p>
          <a:p>
            <a:endParaRPr lang="nb-NO" b="1" dirty="0"/>
          </a:p>
          <a:p>
            <a:r>
              <a:rPr lang="nb-NO" b="1" dirty="0"/>
              <a:t>får en mulighet til, sammen med gjerningspersonen, å utforme en avtale om hvordan gjerningspersonen og offeret skal forholde seg til hverandre. </a:t>
            </a:r>
          </a:p>
          <a:p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</p:spTree>
    <p:extLst>
      <p:ext uri="{BB962C8B-B14F-4D97-AF65-F5344CB8AC3E}">
        <p14:creationId xmlns:p14="http://schemas.microsoft.com/office/powerpoint/2010/main" val="111456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52933"/>
            <a:ext cx="10515600" cy="1325563"/>
          </a:xfrm>
        </p:spPr>
        <p:txBody>
          <a:bodyPr/>
          <a:lstStyle/>
          <a:p>
            <a:r>
              <a:rPr lang="nb-NO" dirty="0" smtClean="0"/>
              <a:t>Familievoldsprosjektet</a:t>
            </a:r>
            <a:br>
              <a:rPr lang="nb-NO" dirty="0" smtClean="0"/>
            </a:br>
            <a:r>
              <a:rPr lang="nb-NO" dirty="0" smtClean="0"/>
              <a:t>Barna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b="1" dirty="0">
                <a:cs typeface="Arial" panose="020B0604020202020204" pitchFamily="34" charset="0"/>
              </a:rPr>
              <a:t>Barns medvirkning går ikke ut på at barna skal bestemme, men at de skal høres og at deres meninger skal tillegges </a:t>
            </a:r>
            <a:r>
              <a:rPr lang="nb-NO" b="1" dirty="0" smtClean="0">
                <a:cs typeface="Arial" panose="020B0604020202020204" pitchFamily="34" charset="0"/>
              </a:rPr>
              <a:t>vekt.</a:t>
            </a:r>
          </a:p>
          <a:p>
            <a:r>
              <a:rPr lang="nb-NO" b="1" dirty="0" smtClean="0">
                <a:cs typeface="Arial" panose="020B0604020202020204" pitchFamily="34" charset="0"/>
              </a:rPr>
              <a:t>Prosessen </a:t>
            </a:r>
            <a:r>
              <a:rPr lang="nb-NO" b="1" dirty="0">
                <a:cs typeface="Arial" panose="020B0604020202020204" pitchFamily="34" charset="0"/>
              </a:rPr>
              <a:t>med deres involvering fører også til at de:</a:t>
            </a:r>
          </a:p>
          <a:p>
            <a:r>
              <a:rPr lang="nb-NO" b="1" dirty="0">
                <a:cs typeface="Arial" panose="020B0604020202020204" pitchFamily="34" charset="0"/>
              </a:rPr>
              <a:t>-blir sett og hørt.</a:t>
            </a:r>
          </a:p>
          <a:p>
            <a:r>
              <a:rPr lang="nb-NO" b="1" dirty="0" smtClean="0">
                <a:cs typeface="Arial" panose="020B0604020202020204" pitchFamily="34" charset="0"/>
              </a:rPr>
              <a:t>-</a:t>
            </a:r>
            <a:r>
              <a:rPr lang="nb-NO" b="1" dirty="0">
                <a:cs typeface="Arial" panose="020B0604020202020204" pitchFamily="34" charset="0"/>
              </a:rPr>
              <a:t>får klarhet i hvordan de skal forholde seg framover</a:t>
            </a:r>
          </a:p>
          <a:p>
            <a:r>
              <a:rPr lang="nb-NO" b="1" dirty="0" smtClean="0">
                <a:cs typeface="Arial" panose="020B0604020202020204" pitchFamily="34" charset="0"/>
              </a:rPr>
              <a:t>-</a:t>
            </a:r>
            <a:r>
              <a:rPr lang="nb-NO" b="1" dirty="0">
                <a:cs typeface="Arial" panose="020B0604020202020204" pitchFamily="34" charset="0"/>
              </a:rPr>
              <a:t>hva de kan gjøre om volden skjer igjen</a:t>
            </a:r>
          </a:p>
          <a:p>
            <a:r>
              <a:rPr lang="nb-NO" b="1" dirty="0" smtClean="0">
                <a:cs typeface="Arial" panose="020B0604020202020204" pitchFamily="34" charset="0"/>
              </a:rPr>
              <a:t>-</a:t>
            </a:r>
            <a:r>
              <a:rPr lang="nb-NO" b="1" dirty="0">
                <a:cs typeface="Arial" panose="020B0604020202020204" pitchFamily="34" charset="0"/>
              </a:rPr>
              <a:t>blir klar over kontaktpersoner i nettverket som vet og som kan hjelpe ved behov</a:t>
            </a:r>
          </a:p>
          <a:p>
            <a:r>
              <a:rPr lang="nb-NO" b="1" dirty="0" smtClean="0">
                <a:cs typeface="Arial" panose="020B0604020202020204" pitchFamily="34" charset="0"/>
              </a:rPr>
              <a:t>-</a:t>
            </a:r>
            <a:r>
              <a:rPr lang="nb-NO" b="1" dirty="0">
                <a:cs typeface="Arial" panose="020B0604020202020204" pitchFamily="34" charset="0"/>
              </a:rPr>
              <a:t>får en mulighet til å fortelle foreldre og nettverk om egne behov</a:t>
            </a:r>
          </a:p>
          <a:p>
            <a:r>
              <a:rPr lang="nb-NO" b="1" dirty="0" smtClean="0">
                <a:cs typeface="Arial" panose="020B0604020202020204" pitchFamily="34" charset="0"/>
              </a:rPr>
              <a:t>-</a:t>
            </a:r>
            <a:r>
              <a:rPr lang="nb-NO" b="1" dirty="0">
                <a:cs typeface="Arial" panose="020B0604020202020204" pitchFamily="34" charset="0"/>
              </a:rPr>
              <a:t>får informasjon</a:t>
            </a:r>
          </a:p>
          <a:p>
            <a:endParaRPr lang="nb-NO" sz="1200" b="1" dirty="0"/>
          </a:p>
          <a:p>
            <a:endParaRPr lang="nb-NO" sz="12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</p:spTree>
    <p:extLst>
      <p:ext uri="{BB962C8B-B14F-4D97-AF65-F5344CB8AC3E}">
        <p14:creationId xmlns:p14="http://schemas.microsoft.com/office/powerpoint/2010/main" val="179583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Familevoldsprosjektet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Fra evalueringen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« Æ føle at det va viktig </a:t>
            </a:r>
            <a:r>
              <a:rPr lang="nb-NO" dirty="0" err="1" smtClean="0"/>
              <a:t>ka</a:t>
            </a:r>
            <a:r>
              <a:rPr lang="nb-NO" dirty="0" smtClean="0"/>
              <a:t> æ syns…det føles ikke så godt når det skjedde (volden) og det va det viktig for </a:t>
            </a:r>
            <a:r>
              <a:rPr lang="nb-NO" dirty="0" err="1" smtClean="0"/>
              <a:t>dæm</a:t>
            </a:r>
            <a:r>
              <a:rPr lang="nb-NO" dirty="0" smtClean="0"/>
              <a:t> å vit…det va godt å få det ut. Det hendte jo for over et år siden og vi snakke jo først nå…æ skulle kanskje ønske det va litt før… da hadde æ fått uttrykt </a:t>
            </a:r>
            <a:r>
              <a:rPr lang="nb-NO" dirty="0" err="1" smtClean="0"/>
              <a:t>mæ</a:t>
            </a:r>
            <a:r>
              <a:rPr lang="nb-NO" dirty="0" smtClean="0"/>
              <a:t> litt før. Æ har fatt sagt det som hendte og det æ </a:t>
            </a:r>
            <a:r>
              <a:rPr lang="nb-NO" dirty="0" err="1" smtClean="0"/>
              <a:t>føle..æ</a:t>
            </a:r>
            <a:r>
              <a:rPr lang="nb-NO" dirty="0" smtClean="0"/>
              <a:t> føle </a:t>
            </a:r>
            <a:r>
              <a:rPr lang="nb-NO" dirty="0" err="1" smtClean="0"/>
              <a:t>mæ</a:t>
            </a:r>
            <a:r>
              <a:rPr lang="nb-NO" dirty="0" smtClean="0"/>
              <a:t> litt mer sånn åpen.»</a:t>
            </a:r>
          </a:p>
          <a:p>
            <a:r>
              <a:rPr lang="nb-NO" dirty="0" smtClean="0"/>
              <a:t>«Æ ville spørre han (far) om hvorfor han gjorde det, æ </a:t>
            </a:r>
            <a:r>
              <a:rPr lang="nb-NO" dirty="0" err="1" smtClean="0"/>
              <a:t>hadd</a:t>
            </a:r>
            <a:r>
              <a:rPr lang="nb-NO" dirty="0" smtClean="0"/>
              <a:t> aldri turt å </a:t>
            </a:r>
            <a:r>
              <a:rPr lang="nb-NO" dirty="0" err="1" smtClean="0"/>
              <a:t>spørr</a:t>
            </a:r>
            <a:r>
              <a:rPr lang="nb-NO" dirty="0" smtClean="0"/>
              <a:t> han face to face liksom.»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86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52933"/>
            <a:ext cx="10515600" cy="1325563"/>
          </a:xfrm>
        </p:spPr>
        <p:txBody>
          <a:bodyPr/>
          <a:lstStyle/>
          <a:p>
            <a:r>
              <a:rPr lang="nb-NO" dirty="0" smtClean="0"/>
              <a:t>Familievoldsprosjektet</a:t>
            </a:r>
            <a:br>
              <a:rPr lang="nb-NO" dirty="0" smtClean="0"/>
            </a:br>
            <a:r>
              <a:rPr lang="nb-NO" dirty="0" smtClean="0"/>
              <a:t>Gjerningsperson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43128" y="2069465"/>
            <a:ext cx="10515600" cy="4351338"/>
          </a:xfrm>
        </p:spPr>
        <p:txBody>
          <a:bodyPr>
            <a:noAutofit/>
          </a:bodyPr>
          <a:lstStyle/>
          <a:p>
            <a:r>
              <a:rPr lang="nb-NO" b="1" dirty="0">
                <a:cs typeface="Arial" panose="020B0604020202020204" pitchFamily="34" charset="0"/>
              </a:rPr>
              <a:t>får gjennom offerets fortelling, muligheten til å se hvilke skader han har påført offeret. Aktivisering av empati. </a:t>
            </a:r>
          </a:p>
          <a:p>
            <a:endParaRPr lang="nb-NO" b="1" dirty="0">
              <a:cs typeface="Arial" panose="020B0604020202020204" pitchFamily="34" charset="0"/>
            </a:endParaRPr>
          </a:p>
          <a:p>
            <a:r>
              <a:rPr lang="nb-NO" b="1" dirty="0">
                <a:cs typeface="Arial" panose="020B0604020202020204" pitchFamily="34" charset="0"/>
              </a:rPr>
              <a:t>får mulighet til å beklage det som har skjedd.</a:t>
            </a:r>
          </a:p>
          <a:p>
            <a:endParaRPr lang="nb-NO" b="1" dirty="0">
              <a:cs typeface="Arial" panose="020B0604020202020204" pitchFamily="34" charset="0"/>
            </a:endParaRPr>
          </a:p>
          <a:p>
            <a:r>
              <a:rPr lang="nb-NO" b="1" dirty="0">
                <a:cs typeface="Arial" panose="020B0604020202020204" pitchFamily="34" charset="0"/>
              </a:rPr>
              <a:t>får mulighet til å forsikre muntlig og skriftlig at dette ikke vil gjenta seg.</a:t>
            </a:r>
          </a:p>
          <a:p>
            <a:endParaRPr lang="nb-NO" b="1" dirty="0">
              <a:cs typeface="Arial" panose="020B0604020202020204" pitchFamily="34" charset="0"/>
            </a:endParaRPr>
          </a:p>
          <a:p>
            <a:r>
              <a:rPr lang="nb-NO" b="1" dirty="0">
                <a:cs typeface="Arial" panose="020B0604020202020204" pitchFamily="34" charset="0"/>
              </a:rPr>
              <a:t>vil kanskje lettere kunne forsone seg med et ”eventuelt” brudd som igjen vil kunne forebygge truende adferd.</a:t>
            </a:r>
          </a:p>
          <a:p>
            <a:endParaRPr lang="nb-NO" b="1" dirty="0">
              <a:cs typeface="Arial" panose="020B0604020202020204" pitchFamily="34" charset="0"/>
            </a:endParaRPr>
          </a:p>
          <a:p>
            <a:r>
              <a:rPr lang="nb-NO" b="1" dirty="0">
                <a:cs typeface="Arial" panose="020B0604020202020204" pitchFamily="34" charset="0"/>
              </a:rPr>
              <a:t>vil selv kunne være med å utforme en avtale om hvordan han bør forholde seg til offeret i framtiden</a:t>
            </a:r>
            <a:r>
              <a:rPr lang="nb-NO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nb-N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</p:spTree>
    <p:extLst>
      <p:ext uri="{BB962C8B-B14F-4D97-AF65-F5344CB8AC3E}">
        <p14:creationId xmlns:p14="http://schemas.microsoft.com/office/powerpoint/2010/main" val="36625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Saksgang</a:t>
            </a:r>
            <a:endParaRPr lang="nb-NO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74073" y="2154916"/>
            <a:ext cx="7453329" cy="418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1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76273"/>
            <a:ext cx="10515600" cy="1150251"/>
          </a:xfrm>
        </p:spPr>
        <p:txBody>
          <a:bodyPr/>
          <a:lstStyle/>
          <a:p>
            <a:r>
              <a:rPr lang="nb-NO" i="1" dirty="0" smtClean="0"/>
              <a:t>"Et spørsmål om ære"</a:t>
            </a:r>
            <a:endParaRPr lang="nb-NO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242480" y="1825625"/>
            <a:ext cx="3949520" cy="4351338"/>
          </a:xfrm>
        </p:spPr>
        <p:txBody>
          <a:bodyPr>
            <a:normAutofit fontScale="92500"/>
          </a:bodyPr>
          <a:lstStyle/>
          <a:p>
            <a:r>
              <a:rPr lang="nb-NO" dirty="0" err="1" smtClean="0"/>
              <a:t>Æresrelatert</a:t>
            </a:r>
            <a:r>
              <a:rPr lang="nb-NO" dirty="0" smtClean="0"/>
              <a:t> vold</a:t>
            </a:r>
          </a:p>
          <a:p>
            <a:pPr lvl="1"/>
            <a:r>
              <a:rPr lang="nb-NO" dirty="0" err="1" smtClean="0"/>
              <a:t>Tvanggsekteskap</a:t>
            </a:r>
            <a:endParaRPr lang="nb-NO" dirty="0" smtClean="0"/>
          </a:p>
          <a:p>
            <a:pPr lvl="1"/>
            <a:r>
              <a:rPr lang="nb-NO" dirty="0" smtClean="0"/>
              <a:t>Ekstrem kontroll</a:t>
            </a:r>
          </a:p>
          <a:p>
            <a:r>
              <a:rPr lang="nb-NO" dirty="0" smtClean="0"/>
              <a:t>Samarbeid </a:t>
            </a:r>
          </a:p>
          <a:p>
            <a:pPr lvl="1"/>
            <a:r>
              <a:rPr lang="nb-NO" dirty="0" smtClean="0"/>
              <a:t>Politi</a:t>
            </a:r>
          </a:p>
          <a:p>
            <a:pPr lvl="1"/>
            <a:r>
              <a:rPr lang="nb-NO" dirty="0" smtClean="0"/>
              <a:t>Barnevern</a:t>
            </a:r>
          </a:p>
          <a:p>
            <a:pPr lvl="1"/>
            <a:r>
              <a:rPr lang="nb-NO" dirty="0" smtClean="0"/>
              <a:t>Flerkulturelt Dialogsenter</a:t>
            </a:r>
          </a:p>
          <a:p>
            <a:r>
              <a:rPr lang="nb-NO" dirty="0" smtClean="0"/>
              <a:t>30 saker</a:t>
            </a:r>
          </a:p>
          <a:p>
            <a:pPr lvl="1"/>
            <a:r>
              <a:rPr lang="nb-NO" dirty="0" smtClean="0"/>
              <a:t>Kvinner etter skilsmisse</a:t>
            </a:r>
          </a:p>
          <a:p>
            <a:pPr lvl="1"/>
            <a:r>
              <a:rPr lang="nb-NO" dirty="0" smtClean="0"/>
              <a:t>Ungdom utsatt for ekstrem kontroll</a:t>
            </a:r>
            <a:endParaRPr lang="nb-NO" dirty="0"/>
          </a:p>
        </p:txBody>
      </p:sp>
      <p:pic>
        <p:nvPicPr>
          <p:cNvPr id="5" name="Plassholder for inn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2767"/>
            <a:ext cx="8242479" cy="543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744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881" y="1886250"/>
            <a:ext cx="6093676" cy="4059174"/>
          </a:xfrm>
          <a:prstGeom prst="rect">
            <a:avLst/>
          </a:prstGeom>
        </p:spPr>
      </p:pic>
      <p:sp>
        <p:nvSpPr>
          <p:cNvPr id="19" name="Rektangel 18"/>
          <p:cNvSpPr/>
          <p:nvPr/>
        </p:nvSpPr>
        <p:spPr>
          <a:xfrm>
            <a:off x="2929" y="0"/>
            <a:ext cx="45719" cy="6858000"/>
          </a:xfrm>
          <a:prstGeom prst="rect">
            <a:avLst/>
          </a:prstGeom>
          <a:solidFill>
            <a:srgbClr val="8497B0"/>
          </a:solidFill>
          <a:ln>
            <a:solidFill>
              <a:srgbClr val="8497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/>
          <p:cNvSpPr/>
          <p:nvPr/>
        </p:nvSpPr>
        <p:spPr>
          <a:xfrm>
            <a:off x="2779147" y="143530"/>
            <a:ext cx="36008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600" dirty="0" smtClean="0">
                <a:solidFill>
                  <a:schemeClr val="bg1"/>
                </a:solidFill>
              </a:rPr>
              <a:t>Gå tilbake til forrige side.</a:t>
            </a:r>
            <a:endParaRPr lang="nb-NO" sz="1600" dirty="0">
              <a:solidFill>
                <a:schemeClr val="bg1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6057695" y="117670"/>
            <a:ext cx="3099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600" dirty="0" smtClean="0">
                <a:solidFill>
                  <a:schemeClr val="bg1"/>
                </a:solidFill>
              </a:rPr>
              <a:t>Gå til hovedsiden i dokumentet</a:t>
            </a:r>
            <a:endParaRPr lang="nb-NO" sz="1600" dirty="0">
              <a:solidFill>
                <a:schemeClr val="bg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0334589" y="117670"/>
            <a:ext cx="13746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1600" dirty="0" smtClean="0">
                <a:solidFill>
                  <a:schemeClr val="bg1"/>
                </a:solidFill>
              </a:rPr>
              <a:t>Til saksgangen</a:t>
            </a:r>
            <a:endParaRPr lang="nb-NO" sz="16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1307955" y="199615"/>
            <a:ext cx="62612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000" b="1" dirty="0" smtClean="0">
                <a:solidFill>
                  <a:srgbClr val="00B0F0"/>
                </a:solidFill>
              </a:rPr>
              <a:t>UNGDOMSOPPFØLGING OG </a:t>
            </a:r>
          </a:p>
          <a:p>
            <a:r>
              <a:rPr lang="nb-NO" sz="4000" b="1" dirty="0" smtClean="0">
                <a:solidFill>
                  <a:srgbClr val="00B0F0"/>
                </a:solidFill>
              </a:rPr>
              <a:t>UNGDOMSSTRAFF</a:t>
            </a:r>
            <a:endParaRPr lang="nb-NO" sz="4000" b="1" dirty="0">
              <a:solidFill>
                <a:srgbClr val="00B0F0"/>
              </a:solidFill>
            </a:endParaRPr>
          </a:p>
        </p:txBody>
      </p:sp>
      <p:pic>
        <p:nvPicPr>
          <p:cNvPr id="18" name="Bil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233" y="199615"/>
            <a:ext cx="4110767" cy="1191303"/>
          </a:xfrm>
          <a:prstGeom prst="rect">
            <a:avLst/>
          </a:prstGeom>
          <a:effectLst/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5927" y="1523054"/>
            <a:ext cx="1646630" cy="3811892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8893859" y="3497083"/>
            <a:ext cx="29264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Tverrfaglig samarbeid rundt barn og unge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097242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konfliktrådet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5125791"/>
          </a:xfrm>
        </p:spPr>
        <p:txBody>
          <a:bodyPr>
            <a:normAutofit fontScale="77500" lnSpcReduction="20000"/>
          </a:bodyPr>
          <a:lstStyle/>
          <a:p>
            <a:r>
              <a:rPr lang="nb-NO" altLang="nb-NO" b="1" dirty="0"/>
              <a:t>Et alternativ til tradisjonell straffesaksbehandling</a:t>
            </a:r>
            <a:br>
              <a:rPr lang="nb-NO" altLang="nb-NO" b="1" dirty="0"/>
            </a:br>
            <a:endParaRPr lang="nb-NO" altLang="nb-NO" b="1" dirty="0"/>
          </a:p>
          <a:p>
            <a:r>
              <a:rPr lang="nb-NO" altLang="nb-NO" b="1" dirty="0"/>
              <a:t>Et forum for å løse mellommenneskelige </a:t>
            </a:r>
            <a:r>
              <a:rPr lang="nb-NO" altLang="nb-NO" b="1" dirty="0" smtClean="0"/>
              <a:t>konflikter</a:t>
            </a:r>
          </a:p>
          <a:p>
            <a:endParaRPr lang="nb-NO" altLang="nb-NO" b="1" dirty="0"/>
          </a:p>
          <a:p>
            <a:r>
              <a:rPr lang="nb-NO" altLang="nb-NO" b="1" dirty="0" smtClean="0"/>
              <a:t>Historie</a:t>
            </a:r>
          </a:p>
          <a:p>
            <a:pPr lvl="1"/>
            <a:r>
              <a:rPr lang="nb-NO" altLang="nb-NO" b="1" dirty="0" smtClean="0"/>
              <a:t>1981: Prøveordning-primært unge lovbrytere</a:t>
            </a:r>
          </a:p>
          <a:p>
            <a:pPr lvl="1"/>
            <a:r>
              <a:rPr lang="nb-NO" altLang="nb-NO" b="1" dirty="0" smtClean="0"/>
              <a:t>1987 Konfliktråd i Trondheim</a:t>
            </a:r>
          </a:p>
          <a:p>
            <a:pPr lvl="1"/>
            <a:r>
              <a:rPr lang="nb-NO" altLang="nb-NO" b="1" dirty="0" smtClean="0"/>
              <a:t>1994 Fylkesdekkende Konfliktråd </a:t>
            </a:r>
            <a:r>
              <a:rPr lang="nb-NO" altLang="nb-NO" b="1" dirty="0"/>
              <a:t>i </a:t>
            </a:r>
            <a:r>
              <a:rPr lang="nb-NO" altLang="nb-NO" b="1" dirty="0" smtClean="0"/>
              <a:t>Sør-Trøndelag</a:t>
            </a:r>
            <a:endParaRPr lang="nb-NO" altLang="nb-NO" b="1" dirty="0"/>
          </a:p>
          <a:p>
            <a:endParaRPr lang="nb-NO" altLang="nb-NO" b="1" dirty="0" smtClean="0"/>
          </a:p>
          <a:p>
            <a:r>
              <a:rPr lang="nb-NO" altLang="nb-NO" b="1" dirty="0" smtClean="0"/>
              <a:t>I dag: Konflikthåndtering i en bred kontekst</a:t>
            </a:r>
          </a:p>
          <a:p>
            <a:pPr lvl="1"/>
            <a:r>
              <a:rPr lang="nb-NO" altLang="nb-NO" b="1" dirty="0" smtClean="0"/>
              <a:t>Ungdomskriminalitet</a:t>
            </a:r>
          </a:p>
          <a:p>
            <a:pPr lvl="1"/>
            <a:r>
              <a:rPr lang="nb-NO" altLang="nb-NO" b="1" dirty="0" smtClean="0"/>
              <a:t>Vold, mobbing og trusler</a:t>
            </a:r>
          </a:p>
          <a:p>
            <a:pPr lvl="1"/>
            <a:r>
              <a:rPr lang="nb-NO" altLang="nb-NO" b="1" dirty="0" smtClean="0"/>
              <a:t>Familievold </a:t>
            </a:r>
          </a:p>
          <a:p>
            <a:pPr lvl="1"/>
            <a:r>
              <a:rPr lang="nb-NO" altLang="nb-NO" b="1" dirty="0" err="1" smtClean="0"/>
              <a:t>Æresrelatert</a:t>
            </a:r>
            <a:r>
              <a:rPr lang="nb-NO" altLang="nb-NO" b="1" dirty="0" smtClean="0"/>
              <a:t> vold</a:t>
            </a:r>
          </a:p>
          <a:p>
            <a:pPr lvl="1"/>
            <a:r>
              <a:rPr lang="nb-NO" altLang="nb-NO" b="1" dirty="0"/>
              <a:t>Sivile saker</a:t>
            </a:r>
          </a:p>
          <a:p>
            <a:pPr marL="457200" lvl="1" indent="0">
              <a:buNone/>
            </a:pPr>
            <a:r>
              <a:rPr lang="nb-NO" altLang="nb-NO" b="1" dirty="0"/>
              <a:t/>
            </a:r>
            <a:br>
              <a:rPr lang="nb-NO" altLang="nb-NO" b="1" dirty="0"/>
            </a:br>
            <a:endParaRPr lang="nb-NO" altLang="nb-NO" b="1" dirty="0"/>
          </a:p>
          <a:p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</p:spTree>
    <p:extLst>
      <p:ext uri="{BB962C8B-B14F-4D97-AF65-F5344CB8AC3E}">
        <p14:creationId xmlns:p14="http://schemas.microsoft.com/office/powerpoint/2010/main" val="15388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grpSp>
        <p:nvGrpSpPr>
          <p:cNvPr id="7" name="Organization Chart 5"/>
          <p:cNvGrpSpPr>
            <a:grpSpLocks/>
          </p:cNvGrpSpPr>
          <p:nvPr/>
        </p:nvGrpSpPr>
        <p:grpSpPr bwMode="auto">
          <a:xfrm>
            <a:off x="1800225" y="2276475"/>
            <a:ext cx="7021803" cy="3377350"/>
            <a:chOff x="1134" y="1264"/>
            <a:chExt cx="7916" cy="1152"/>
          </a:xfrm>
        </p:grpSpPr>
        <p:cxnSp>
          <p:nvCxnSpPr>
            <p:cNvPr id="1028" name="_s1028"/>
            <p:cNvCxnSpPr>
              <a:cxnSpLocks noChangeShapeType="1"/>
              <a:stCxn id="24" idx="0"/>
              <a:endCxn id="16" idx="3"/>
            </p:cNvCxnSpPr>
            <p:nvPr/>
          </p:nvCxnSpPr>
          <p:spPr bwMode="auto">
            <a:xfrm rot="5400000" flipH="1">
              <a:off x="8546" y="2010"/>
              <a:ext cx="144" cy="92"/>
            </a:xfrm>
            <a:prstGeom prst="bentConnector3">
              <a:avLst>
                <a:gd name="adj1" fmla="val 37306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23" idx="0"/>
              <a:endCxn id="15" idx="3"/>
            </p:cNvCxnSpPr>
            <p:nvPr/>
          </p:nvCxnSpPr>
          <p:spPr bwMode="auto">
            <a:xfrm rot="5400000" flipH="1">
              <a:off x="7538" y="2010"/>
              <a:ext cx="144" cy="92"/>
            </a:xfrm>
            <a:prstGeom prst="bentConnector3">
              <a:avLst>
                <a:gd name="adj1" fmla="val 37306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22" idx="0"/>
              <a:endCxn id="14" idx="3"/>
            </p:cNvCxnSpPr>
            <p:nvPr/>
          </p:nvCxnSpPr>
          <p:spPr bwMode="auto">
            <a:xfrm rot="5400000" flipH="1">
              <a:off x="6532" y="2010"/>
              <a:ext cx="144" cy="92"/>
            </a:xfrm>
            <a:prstGeom prst="bentConnector3">
              <a:avLst>
                <a:gd name="adj1" fmla="val 37306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21" idx="0"/>
              <a:endCxn id="13" idx="3"/>
            </p:cNvCxnSpPr>
            <p:nvPr/>
          </p:nvCxnSpPr>
          <p:spPr bwMode="auto">
            <a:xfrm rot="5400000" flipH="1">
              <a:off x="5524" y="2010"/>
              <a:ext cx="144" cy="92"/>
            </a:xfrm>
            <a:prstGeom prst="bentConnector3">
              <a:avLst>
                <a:gd name="adj1" fmla="val 37306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/>
            <p:cNvCxnSpPr>
              <a:cxnSpLocks noChangeShapeType="1"/>
              <a:stCxn id="20" idx="0"/>
              <a:endCxn id="12" idx="3"/>
            </p:cNvCxnSpPr>
            <p:nvPr/>
          </p:nvCxnSpPr>
          <p:spPr bwMode="auto">
            <a:xfrm rot="5400000" flipH="1">
              <a:off x="4517" y="2009"/>
              <a:ext cx="144" cy="94"/>
            </a:xfrm>
            <a:prstGeom prst="bentConnector3">
              <a:avLst>
                <a:gd name="adj1" fmla="val 37306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/>
            <p:cNvCxnSpPr>
              <a:cxnSpLocks noChangeShapeType="1"/>
              <a:stCxn id="19" idx="0"/>
              <a:endCxn id="11" idx="3"/>
            </p:cNvCxnSpPr>
            <p:nvPr/>
          </p:nvCxnSpPr>
          <p:spPr bwMode="auto">
            <a:xfrm rot="5400000" flipH="1">
              <a:off x="3509" y="2009"/>
              <a:ext cx="144" cy="94"/>
            </a:xfrm>
            <a:prstGeom prst="bentConnector3">
              <a:avLst>
                <a:gd name="adj1" fmla="val 37306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" name="_s1034"/>
            <p:cNvCxnSpPr>
              <a:cxnSpLocks noChangeShapeType="1"/>
              <a:stCxn id="18" idx="0"/>
              <a:endCxn id="10" idx="3"/>
            </p:cNvCxnSpPr>
            <p:nvPr/>
          </p:nvCxnSpPr>
          <p:spPr bwMode="auto">
            <a:xfrm rot="5400000" flipH="1">
              <a:off x="2501" y="2009"/>
              <a:ext cx="144" cy="94"/>
            </a:xfrm>
            <a:prstGeom prst="bentConnector3">
              <a:avLst>
                <a:gd name="adj1" fmla="val 37306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5" name="_s1035"/>
            <p:cNvCxnSpPr>
              <a:cxnSpLocks noChangeShapeType="1"/>
              <a:stCxn id="17" idx="0"/>
              <a:endCxn id="9" idx="3"/>
            </p:cNvCxnSpPr>
            <p:nvPr/>
          </p:nvCxnSpPr>
          <p:spPr bwMode="auto">
            <a:xfrm rot="5400000" flipH="1">
              <a:off x="1493" y="2010"/>
              <a:ext cx="145" cy="92"/>
            </a:xfrm>
            <a:prstGeom prst="bentConnector3">
              <a:avLst>
                <a:gd name="adj1" fmla="val 36921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6" name="_s1036"/>
            <p:cNvCxnSpPr>
              <a:cxnSpLocks noChangeShapeType="1"/>
              <a:stCxn id="16" idx="0"/>
              <a:endCxn id="8" idx="3"/>
            </p:cNvCxnSpPr>
            <p:nvPr/>
          </p:nvCxnSpPr>
          <p:spPr bwMode="auto">
            <a:xfrm rot="5400000" flipH="1">
              <a:off x="6784" y="-185"/>
              <a:ext cx="144" cy="3617"/>
            </a:xfrm>
            <a:prstGeom prst="bentConnector3">
              <a:avLst>
                <a:gd name="adj1" fmla="val 37500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7" name="_s1037"/>
            <p:cNvCxnSpPr>
              <a:cxnSpLocks noChangeShapeType="1"/>
              <a:stCxn id="15" idx="0"/>
              <a:endCxn id="8" idx="3"/>
            </p:cNvCxnSpPr>
            <p:nvPr/>
          </p:nvCxnSpPr>
          <p:spPr bwMode="auto">
            <a:xfrm rot="5400000" flipH="1">
              <a:off x="6280" y="319"/>
              <a:ext cx="144" cy="2609"/>
            </a:xfrm>
            <a:prstGeom prst="bentConnector3">
              <a:avLst>
                <a:gd name="adj1" fmla="val 37500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8" name="_s1038"/>
            <p:cNvCxnSpPr>
              <a:cxnSpLocks noChangeShapeType="1"/>
              <a:stCxn id="14" idx="0"/>
              <a:endCxn id="8" idx="3"/>
            </p:cNvCxnSpPr>
            <p:nvPr/>
          </p:nvCxnSpPr>
          <p:spPr bwMode="auto">
            <a:xfrm rot="5400000" flipH="1">
              <a:off x="5777" y="822"/>
              <a:ext cx="144" cy="1603"/>
            </a:xfrm>
            <a:prstGeom prst="bentConnector3">
              <a:avLst>
                <a:gd name="adj1" fmla="val 37500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9" name="_s1039"/>
            <p:cNvCxnSpPr>
              <a:cxnSpLocks noChangeShapeType="1"/>
              <a:stCxn id="13" idx="0"/>
              <a:endCxn id="8" idx="3"/>
            </p:cNvCxnSpPr>
            <p:nvPr/>
          </p:nvCxnSpPr>
          <p:spPr bwMode="auto">
            <a:xfrm rot="5400000" flipH="1">
              <a:off x="5273" y="1326"/>
              <a:ext cx="144" cy="595"/>
            </a:xfrm>
            <a:prstGeom prst="bentConnector3">
              <a:avLst>
                <a:gd name="adj1" fmla="val 37500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0" name="_s1040"/>
            <p:cNvCxnSpPr>
              <a:cxnSpLocks noChangeShapeType="1"/>
              <a:stCxn id="12" idx="0"/>
              <a:endCxn id="8" idx="3"/>
            </p:cNvCxnSpPr>
            <p:nvPr/>
          </p:nvCxnSpPr>
          <p:spPr bwMode="auto">
            <a:xfrm rot="16200000">
              <a:off x="4770" y="1418"/>
              <a:ext cx="144" cy="411"/>
            </a:xfrm>
            <a:prstGeom prst="bentConnector3">
              <a:avLst>
                <a:gd name="adj1" fmla="val 37500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1" name="_s1041"/>
            <p:cNvCxnSpPr>
              <a:cxnSpLocks noChangeShapeType="1"/>
              <a:stCxn id="11" idx="0"/>
              <a:endCxn id="8" idx="3"/>
            </p:cNvCxnSpPr>
            <p:nvPr/>
          </p:nvCxnSpPr>
          <p:spPr bwMode="auto">
            <a:xfrm rot="16200000">
              <a:off x="4266" y="914"/>
              <a:ext cx="144" cy="1419"/>
            </a:xfrm>
            <a:prstGeom prst="bentConnector3">
              <a:avLst>
                <a:gd name="adj1" fmla="val 37500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2" name="_s1042"/>
            <p:cNvCxnSpPr>
              <a:cxnSpLocks noChangeShapeType="1"/>
              <a:stCxn id="10" idx="0"/>
              <a:endCxn id="8" idx="3"/>
            </p:cNvCxnSpPr>
            <p:nvPr/>
          </p:nvCxnSpPr>
          <p:spPr bwMode="auto">
            <a:xfrm rot="16200000">
              <a:off x="3762" y="410"/>
              <a:ext cx="144" cy="2427"/>
            </a:xfrm>
            <a:prstGeom prst="bentConnector3">
              <a:avLst>
                <a:gd name="adj1" fmla="val 37500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3" name="_s1043"/>
            <p:cNvCxnSpPr>
              <a:cxnSpLocks noChangeShapeType="1"/>
              <a:stCxn id="9" idx="0"/>
              <a:endCxn id="8" idx="3"/>
            </p:cNvCxnSpPr>
            <p:nvPr/>
          </p:nvCxnSpPr>
          <p:spPr bwMode="auto">
            <a:xfrm rot="16200000">
              <a:off x="3258" y="-94"/>
              <a:ext cx="144" cy="3435"/>
            </a:xfrm>
            <a:prstGeom prst="bentConnector3">
              <a:avLst>
                <a:gd name="adj1" fmla="val 37500"/>
              </a:avLst>
            </a:prstGeom>
            <a:noFill/>
            <a:ln w="2857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1044"/>
            <p:cNvSpPr>
              <a:spLocks noChangeArrowheads="1"/>
            </p:cNvSpPr>
            <p:nvPr/>
          </p:nvSpPr>
          <p:spPr bwMode="auto">
            <a:xfrm>
              <a:off x="4661" y="1264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00CC99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CC99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Sekretariatet for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Konfliktr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cs typeface="Arial" charset="0"/>
                </a:rPr>
                <a:t>å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dene</a:t>
              </a:r>
            </a:p>
          </p:txBody>
        </p:sp>
        <p:sp>
          <p:nvSpPr>
            <p:cNvPr id="9" name="_s1045"/>
            <p:cNvSpPr>
              <a:spLocks noChangeArrowheads="1"/>
            </p:cNvSpPr>
            <p:nvPr/>
          </p:nvSpPr>
          <p:spPr bwMode="auto">
            <a:xfrm>
              <a:off x="1134" y="1696"/>
              <a:ext cx="863" cy="287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3333CC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3333CC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22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Konfliktr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cs typeface="Arial" charset="0"/>
                </a:rPr>
                <a:t>å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10" name="_s1046"/>
            <p:cNvSpPr>
              <a:spLocks noChangeArrowheads="1"/>
            </p:cNvSpPr>
            <p:nvPr/>
          </p:nvSpPr>
          <p:spPr bwMode="auto">
            <a:xfrm>
              <a:off x="2141" y="169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3333CC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3333CC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22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Konfliktr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cs typeface="Arial" charset="0"/>
                </a:rPr>
                <a:t>å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11" name="_s1047"/>
            <p:cNvSpPr>
              <a:spLocks noChangeArrowheads="1"/>
            </p:cNvSpPr>
            <p:nvPr/>
          </p:nvSpPr>
          <p:spPr bwMode="auto">
            <a:xfrm>
              <a:off x="3149" y="169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3333CC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3333CC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22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Konfliktr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cs typeface="Arial" charset="0"/>
                </a:rPr>
                <a:t>å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12" name="_s1048"/>
            <p:cNvSpPr>
              <a:spLocks noChangeArrowheads="1"/>
            </p:cNvSpPr>
            <p:nvPr/>
          </p:nvSpPr>
          <p:spPr bwMode="auto">
            <a:xfrm>
              <a:off x="4157" y="169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3333CC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3333CC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22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Konfliktr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cs typeface="Arial" charset="0"/>
                </a:rPr>
                <a:t>å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13" name="_s1049"/>
            <p:cNvSpPr>
              <a:spLocks noChangeArrowheads="1"/>
            </p:cNvSpPr>
            <p:nvPr/>
          </p:nvSpPr>
          <p:spPr bwMode="auto">
            <a:xfrm>
              <a:off x="5165" y="1696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3333CC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3333CC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22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Konfliktr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cs typeface="Arial" charset="0"/>
                </a:rPr>
                <a:t>å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14" name="_s1050"/>
            <p:cNvSpPr>
              <a:spLocks noChangeArrowheads="1"/>
            </p:cNvSpPr>
            <p:nvPr/>
          </p:nvSpPr>
          <p:spPr bwMode="auto">
            <a:xfrm>
              <a:off x="6172" y="1696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3333CC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3333CC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22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Konfliktr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cs typeface="Arial" charset="0"/>
                </a:rPr>
                <a:t>å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15" name="_s1051"/>
            <p:cNvSpPr>
              <a:spLocks noChangeArrowheads="1"/>
            </p:cNvSpPr>
            <p:nvPr/>
          </p:nvSpPr>
          <p:spPr bwMode="auto">
            <a:xfrm>
              <a:off x="7179" y="1696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3333CC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3333CC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22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Konfliktr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cs typeface="Arial" charset="0"/>
                </a:rPr>
                <a:t>å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16" name="_s1052"/>
            <p:cNvSpPr>
              <a:spLocks noChangeArrowheads="1"/>
            </p:cNvSpPr>
            <p:nvPr/>
          </p:nvSpPr>
          <p:spPr bwMode="auto">
            <a:xfrm>
              <a:off x="8186" y="169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3333CC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3333CC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22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Konfliktr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/>
                  <a:cs typeface="Arial" charset="0"/>
                </a:rPr>
                <a:t>å</a:t>
              </a: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17" name="_s1053"/>
            <p:cNvSpPr>
              <a:spLocks noChangeArrowheads="1"/>
            </p:cNvSpPr>
            <p:nvPr/>
          </p:nvSpPr>
          <p:spPr bwMode="auto">
            <a:xfrm>
              <a:off x="1134" y="2128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CCCCFF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Totalt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600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meglere</a:t>
              </a:r>
            </a:p>
          </p:txBody>
        </p:sp>
        <p:sp>
          <p:nvSpPr>
            <p:cNvPr id="18" name="_s1054"/>
            <p:cNvSpPr>
              <a:spLocks noChangeArrowheads="1"/>
            </p:cNvSpPr>
            <p:nvPr/>
          </p:nvSpPr>
          <p:spPr bwMode="auto">
            <a:xfrm>
              <a:off x="2142" y="2128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CCCCFF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Meglere</a:t>
              </a:r>
            </a:p>
          </p:txBody>
        </p:sp>
        <p:sp>
          <p:nvSpPr>
            <p:cNvPr id="19" name="_s1055"/>
            <p:cNvSpPr>
              <a:spLocks noChangeArrowheads="1"/>
            </p:cNvSpPr>
            <p:nvPr/>
          </p:nvSpPr>
          <p:spPr bwMode="auto">
            <a:xfrm>
              <a:off x="3150" y="2128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CCCCFF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Meglere</a:t>
              </a:r>
            </a:p>
          </p:txBody>
        </p:sp>
        <p:sp>
          <p:nvSpPr>
            <p:cNvPr id="20" name="_s1056"/>
            <p:cNvSpPr>
              <a:spLocks noChangeArrowheads="1"/>
            </p:cNvSpPr>
            <p:nvPr/>
          </p:nvSpPr>
          <p:spPr bwMode="auto">
            <a:xfrm>
              <a:off x="4158" y="2128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CCCCFF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Meglere</a:t>
              </a:r>
            </a:p>
          </p:txBody>
        </p:sp>
        <p:sp>
          <p:nvSpPr>
            <p:cNvPr id="21" name="_s1057"/>
            <p:cNvSpPr>
              <a:spLocks noChangeArrowheads="1"/>
            </p:cNvSpPr>
            <p:nvPr/>
          </p:nvSpPr>
          <p:spPr bwMode="auto">
            <a:xfrm>
              <a:off x="5165" y="2128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CCCCFF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Meglere</a:t>
              </a:r>
            </a:p>
          </p:txBody>
        </p:sp>
        <p:sp>
          <p:nvSpPr>
            <p:cNvPr id="22" name="_s1058"/>
            <p:cNvSpPr>
              <a:spLocks noChangeArrowheads="1"/>
            </p:cNvSpPr>
            <p:nvPr/>
          </p:nvSpPr>
          <p:spPr bwMode="auto">
            <a:xfrm>
              <a:off x="6172" y="2128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CCCCFF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Meglere</a:t>
              </a:r>
            </a:p>
          </p:txBody>
        </p:sp>
        <p:sp>
          <p:nvSpPr>
            <p:cNvPr id="23" name="_s1059"/>
            <p:cNvSpPr>
              <a:spLocks noChangeArrowheads="1"/>
            </p:cNvSpPr>
            <p:nvPr/>
          </p:nvSpPr>
          <p:spPr bwMode="auto">
            <a:xfrm>
              <a:off x="7179" y="2128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CCCCFF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Meglere</a:t>
              </a:r>
            </a:p>
          </p:txBody>
        </p:sp>
        <p:sp>
          <p:nvSpPr>
            <p:cNvPr id="24" name="_s1060"/>
            <p:cNvSpPr>
              <a:spLocks noChangeArrowheads="1"/>
            </p:cNvSpPr>
            <p:nvPr/>
          </p:nvSpPr>
          <p:spPr bwMode="auto">
            <a:xfrm>
              <a:off x="8187" y="2128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rgbClr val="CCCCFF">
                    <a:alpha val="39999"/>
                  </a:srgbClr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CCCCFF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" pitchFamily="18" charset="0"/>
                  <a:cs typeface="Arial" charset="0"/>
                </a:rPr>
                <a:t>Meglere</a:t>
              </a:r>
            </a:p>
          </p:txBody>
        </p:sp>
      </p:grp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4155046" y="1133342"/>
            <a:ext cx="2311869" cy="1049472"/>
          </a:xfrm>
          <a:prstGeom prst="rect">
            <a:avLst/>
          </a:prstGeom>
          <a:solidFill>
            <a:srgbClr val="33CC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808080"/>
            </a:extrusion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rgbClr val="B9BBBD"/>
              </a:buClr>
              <a:buSzPct val="100000"/>
              <a:buFont typeface="Monotype Sorts" charset="2"/>
              <a:buChar char="l"/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30A3A0"/>
              </a:buClr>
              <a:buSzPct val="100000"/>
              <a:buFont typeface="Monotype Sorts" charset="2"/>
              <a:buChar char="l"/>
              <a:defRPr sz="17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9BBBD"/>
              </a:buClr>
              <a:buSzPct val="100000"/>
              <a:buFont typeface="Monotype Sorts" charset="2"/>
              <a:buChar char="l"/>
              <a:defRPr sz="1400"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0A3A0"/>
              </a:buClr>
              <a:buSzPct val="100000"/>
              <a:buFont typeface="Monotype Sorts" charset="2"/>
              <a:buChar char="l"/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B9BBBD"/>
              </a:buClr>
              <a:buSzPct val="100000"/>
              <a:buFont typeface="Monotype Sorts" charset="2"/>
              <a:buChar char="l"/>
              <a:defRPr sz="1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9BBBD"/>
              </a:buClr>
              <a:buSzPct val="100000"/>
              <a:buFont typeface="Monotype Sorts" charset="2"/>
              <a:buChar char="l"/>
              <a:defRPr sz="1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9BBBD"/>
              </a:buClr>
              <a:buSzPct val="100000"/>
              <a:buFont typeface="Monotype Sorts" charset="2"/>
              <a:buChar char="l"/>
              <a:defRPr sz="1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9BBBD"/>
              </a:buClr>
              <a:buSzPct val="100000"/>
              <a:buFont typeface="Monotype Sorts" charset="2"/>
              <a:buChar char="l"/>
              <a:defRPr sz="1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9BBBD"/>
              </a:buClr>
              <a:buSzPct val="100000"/>
              <a:buFont typeface="Monotype Sorts" charset="2"/>
              <a:buChar char="l"/>
              <a:defRPr sz="1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Justis- og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Beredskapsdepartementet</a:t>
            </a:r>
          </a:p>
        </p:txBody>
      </p:sp>
      <p:pic>
        <p:nvPicPr>
          <p:cNvPr id="6" name="Plassholder for inn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98546" y="2276475"/>
            <a:ext cx="2446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Ny </a:t>
            </a:r>
            <a:r>
              <a:rPr lang="nb-NO" sz="2400" dirty="0" err="1" smtClean="0"/>
              <a:t>konliktrådslov</a:t>
            </a:r>
            <a:r>
              <a:rPr lang="nb-NO" sz="2400" dirty="0" smtClean="0"/>
              <a:t> 1.juli 2014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62511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30215" y="161071"/>
            <a:ext cx="7906968" cy="76620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Sakstyper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861" y="953038"/>
            <a:ext cx="7970080" cy="5778442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866" y="161071"/>
            <a:ext cx="40767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48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43128" y="2069465"/>
            <a:ext cx="10515600" cy="4351338"/>
          </a:xfrm>
        </p:spPr>
        <p:txBody>
          <a:bodyPr>
            <a:noAutofit/>
          </a:bodyPr>
          <a:lstStyle/>
          <a:p>
            <a:pPr lvl="0"/>
            <a:r>
              <a:rPr lang="nb-NO" dirty="0"/>
              <a:t>Upartisk ståsted (også opp mot de offentlige instanser som deltar)</a:t>
            </a:r>
          </a:p>
          <a:p>
            <a:pPr lvl="0"/>
            <a:r>
              <a:rPr lang="nb-NO" dirty="0"/>
              <a:t>Tydelig møteledelse</a:t>
            </a:r>
          </a:p>
          <a:p>
            <a:pPr lvl="0"/>
            <a:r>
              <a:rPr lang="nb-NO" dirty="0"/>
              <a:t>Gode spørsmål/oppsummeringer</a:t>
            </a:r>
          </a:p>
          <a:p>
            <a:pPr lvl="0"/>
            <a:r>
              <a:rPr lang="nb-NO" dirty="0"/>
              <a:t>Fokus på maktbalanse</a:t>
            </a:r>
          </a:p>
          <a:p>
            <a:pPr lvl="0"/>
            <a:r>
              <a:rPr lang="nb-NO" dirty="0"/>
              <a:t>Fokus offentlig/privat nettverk (Hvem kan bidra med gode løsninger?)</a:t>
            </a:r>
          </a:p>
          <a:p>
            <a:pPr lvl="0"/>
            <a:r>
              <a:rPr lang="nb-NO" dirty="0"/>
              <a:t>Gode forberedende møter</a:t>
            </a:r>
          </a:p>
          <a:p>
            <a:pPr lvl="0"/>
            <a:r>
              <a:rPr lang="nb-NO" dirty="0"/>
              <a:t>Skrive avtaler </a:t>
            </a:r>
          </a:p>
          <a:p>
            <a:pPr lvl="0"/>
            <a:r>
              <a:rPr lang="nb-NO" dirty="0"/>
              <a:t>Oppfølging over tid</a:t>
            </a:r>
          </a:p>
          <a:p>
            <a:endParaRPr lang="nb-N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Konfliktrådet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6057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mekling og </a:t>
            </a:r>
            <a:br>
              <a:rPr lang="nb-NO" dirty="0" smtClean="0"/>
            </a:br>
            <a:r>
              <a:rPr lang="nb-NO" dirty="0" smtClean="0"/>
              <a:t>meklingsmøter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dirty="0" smtClean="0"/>
              <a:t>Mekling </a:t>
            </a:r>
            <a:r>
              <a:rPr lang="nb-NO" altLang="nb-NO" dirty="0"/>
              <a:t>er et møte mellom to eller flere personer i konflikt.  </a:t>
            </a:r>
            <a:r>
              <a:rPr lang="nb-NO" altLang="nb-NO" dirty="0" smtClean="0"/>
              <a:t>Mekleren </a:t>
            </a:r>
            <a:r>
              <a:rPr lang="nb-NO" altLang="nb-NO" dirty="0"/>
              <a:t>sikrer at det blir snakket om det man er uenig om og om de følger det har hatt for den enkelte</a:t>
            </a:r>
          </a:p>
          <a:p>
            <a:endParaRPr lang="nb-NO" dirty="0" smtClean="0"/>
          </a:p>
          <a:p>
            <a:r>
              <a:rPr lang="nb-NO" altLang="nb-NO" dirty="0"/>
              <a:t>I </a:t>
            </a:r>
            <a:r>
              <a:rPr lang="nb-NO" altLang="nb-NO" dirty="0" smtClean="0"/>
              <a:t>mekling </a:t>
            </a:r>
            <a:r>
              <a:rPr lang="nb-NO" altLang="nb-NO" dirty="0"/>
              <a:t>søker man ved å snakke sammen, å nå inn til kjernen i konflikten, slik at partene forstår hverandres handlinger eller synspunkter på konflikten.  </a:t>
            </a:r>
          </a:p>
          <a:p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</p:spTree>
    <p:extLst>
      <p:ext uri="{BB962C8B-B14F-4D97-AF65-F5344CB8AC3E}">
        <p14:creationId xmlns:p14="http://schemas.microsoft.com/office/powerpoint/2010/main" val="16285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innebærer meklerrollen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dirty="0" smtClean="0"/>
              <a:t>Mekleren </a:t>
            </a:r>
            <a:r>
              <a:rPr lang="nb-NO" altLang="nb-NO" b="1" dirty="0"/>
              <a:t>er ikke</a:t>
            </a:r>
            <a:r>
              <a:rPr lang="nb-NO" altLang="nb-NO" dirty="0"/>
              <a:t> </a:t>
            </a:r>
            <a:r>
              <a:rPr lang="nb-NO" altLang="nb-NO" dirty="0" smtClean="0"/>
              <a:t>dommer</a:t>
            </a:r>
          </a:p>
          <a:p>
            <a:r>
              <a:rPr lang="nb-NO" altLang="nb-NO" dirty="0" smtClean="0"/>
              <a:t>Mekleren </a:t>
            </a:r>
            <a:r>
              <a:rPr lang="nb-NO" altLang="nb-NO" b="1" dirty="0"/>
              <a:t>er ikke</a:t>
            </a:r>
            <a:r>
              <a:rPr lang="nb-NO" altLang="nb-NO" dirty="0"/>
              <a:t> behandler/terapeut</a:t>
            </a:r>
          </a:p>
          <a:p>
            <a:r>
              <a:rPr lang="nb-NO" altLang="nb-NO" dirty="0" smtClean="0"/>
              <a:t>Mekleren </a:t>
            </a:r>
            <a:r>
              <a:rPr lang="nb-NO" altLang="nb-NO" dirty="0"/>
              <a:t>er prosessleder</a:t>
            </a:r>
          </a:p>
          <a:p>
            <a:r>
              <a:rPr lang="nb-NO" altLang="nb-NO" dirty="0" smtClean="0"/>
              <a:t>Mekleren </a:t>
            </a:r>
            <a:r>
              <a:rPr lang="nb-NO" altLang="nb-NO" dirty="0"/>
              <a:t>er </a:t>
            </a:r>
            <a:r>
              <a:rPr lang="nb-NO" altLang="nb-NO" dirty="0" smtClean="0"/>
              <a:t>upartisk og har taushetsplikt</a:t>
            </a:r>
            <a:endParaRPr lang="nb-NO" alt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</p:spTree>
    <p:extLst>
      <p:ext uri="{BB962C8B-B14F-4D97-AF65-F5344CB8AC3E}">
        <p14:creationId xmlns:p14="http://schemas.microsoft.com/office/powerpoint/2010/main" val="414425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Målet med møtene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dirty="0">
                <a:cs typeface="Arial" panose="020B0604020202020204" pitchFamily="34" charset="0"/>
              </a:rPr>
              <a:t>Møtes ansikt til ansikt</a:t>
            </a:r>
          </a:p>
          <a:p>
            <a:r>
              <a:rPr lang="nb-NO" altLang="nb-NO" dirty="0">
                <a:cs typeface="Arial" panose="020B0604020202020204" pitchFamily="34" charset="0"/>
              </a:rPr>
              <a:t>Dialog</a:t>
            </a:r>
          </a:p>
          <a:p>
            <a:r>
              <a:rPr lang="nb-NO" altLang="nb-NO" dirty="0">
                <a:cs typeface="Arial" panose="020B0604020202020204" pitchFamily="34" charset="0"/>
              </a:rPr>
              <a:t>Stille spørsmål og få svar</a:t>
            </a:r>
          </a:p>
          <a:p>
            <a:r>
              <a:rPr lang="nb-NO" altLang="nb-NO" dirty="0">
                <a:cs typeface="Arial" panose="020B0604020202020204" pitchFamily="34" charset="0"/>
              </a:rPr>
              <a:t>Ansvarliggjøring og ansvarstaking</a:t>
            </a:r>
          </a:p>
          <a:p>
            <a:r>
              <a:rPr lang="nb-NO" altLang="nb-NO" dirty="0">
                <a:cs typeface="Arial" panose="020B0604020202020204" pitchFamily="34" charset="0"/>
              </a:rPr>
              <a:t>Rydde opp i relasjoner</a:t>
            </a:r>
          </a:p>
          <a:p>
            <a:r>
              <a:rPr lang="nb-NO" altLang="nb-NO" dirty="0">
                <a:cs typeface="Arial" panose="020B0604020202020204" pitchFamily="34" charset="0"/>
              </a:rPr>
              <a:t>Gjenoppretting</a:t>
            </a:r>
          </a:p>
          <a:p>
            <a:r>
              <a:rPr lang="nb-NO" altLang="nb-NO" dirty="0">
                <a:cs typeface="Arial" panose="020B0604020202020204" pitchFamily="34" charset="0"/>
              </a:rPr>
              <a:t>Avtale om løsning</a:t>
            </a:r>
          </a:p>
          <a:p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</p:spPr>
      </p:pic>
    </p:spTree>
    <p:extLst>
      <p:ext uri="{BB962C8B-B14F-4D97-AF65-F5344CB8AC3E}">
        <p14:creationId xmlns:p14="http://schemas.microsoft.com/office/powerpoint/2010/main" val="202397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Prosjekter og Tiltak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5009882"/>
          </a:xfrm>
        </p:spPr>
        <p:txBody>
          <a:bodyPr>
            <a:normAutofit fontScale="70000" lnSpcReduction="20000"/>
          </a:bodyPr>
          <a:lstStyle/>
          <a:p>
            <a:r>
              <a:rPr lang="nb-NO" b="1" dirty="0"/>
              <a:t>Familievold </a:t>
            </a:r>
            <a:endParaRPr lang="nb-NO" b="1" dirty="0" smtClean="0"/>
          </a:p>
          <a:p>
            <a:pPr marL="457200" lvl="1" indent="0">
              <a:buNone/>
            </a:pPr>
            <a:r>
              <a:rPr lang="nb-NO" b="1" dirty="0" smtClean="0"/>
              <a:t>Tiltak </a:t>
            </a:r>
            <a:r>
              <a:rPr lang="nb-NO" b="1" dirty="0"/>
              <a:t>etter en prosjektperiode fra 2007 – </a:t>
            </a:r>
            <a:r>
              <a:rPr lang="nb-NO" b="1" dirty="0" smtClean="0"/>
              <a:t>2011, evaluert av NTNU Samfunnsforskning i 2010 </a:t>
            </a:r>
            <a:endParaRPr lang="nb-NO" b="1" dirty="0"/>
          </a:p>
          <a:p>
            <a:r>
              <a:rPr lang="nb-NO" b="1" dirty="0" smtClean="0"/>
              <a:t>Oppfølgingsteam </a:t>
            </a:r>
            <a:r>
              <a:rPr lang="nb-NO" b="1" dirty="0"/>
              <a:t>for unge mellom 15 – 18 </a:t>
            </a:r>
            <a:r>
              <a:rPr lang="nb-NO" b="1" dirty="0" smtClean="0"/>
              <a:t>år, 2006 </a:t>
            </a:r>
          </a:p>
          <a:p>
            <a:pPr lvl="1"/>
            <a:r>
              <a:rPr lang="nb-NO" b="1" dirty="0" smtClean="0"/>
              <a:t>Evaluert av NTNU samfunnsforskning, tiltak</a:t>
            </a:r>
            <a:endParaRPr lang="nb-NO" b="1" dirty="0"/>
          </a:p>
          <a:p>
            <a:r>
              <a:rPr lang="nb-NO" b="1" dirty="0"/>
              <a:t>Ungdomsstraff ny </a:t>
            </a:r>
            <a:r>
              <a:rPr lang="nb-NO" b="1" dirty="0" err="1"/>
              <a:t>straffeart</a:t>
            </a:r>
            <a:r>
              <a:rPr lang="nb-NO" b="1" dirty="0"/>
              <a:t> – pilot i Sør-Trøndelag fra 2012. </a:t>
            </a:r>
            <a:endParaRPr lang="nb-NO" b="1" dirty="0" smtClean="0"/>
          </a:p>
          <a:p>
            <a:pPr lvl="1"/>
            <a:r>
              <a:rPr lang="nb-NO" b="1" dirty="0" smtClean="0"/>
              <a:t>Innført </a:t>
            </a:r>
            <a:r>
              <a:rPr lang="nb-NO" b="1" dirty="0"/>
              <a:t>som </a:t>
            </a:r>
            <a:r>
              <a:rPr lang="nb-NO" b="1" dirty="0" err="1"/>
              <a:t>straffeart</a:t>
            </a:r>
            <a:r>
              <a:rPr lang="nb-NO" b="1" dirty="0"/>
              <a:t> i Norge fra 1. juli 2014.</a:t>
            </a:r>
          </a:p>
          <a:p>
            <a:r>
              <a:rPr lang="nb-NO" b="1" dirty="0" smtClean="0"/>
              <a:t>Samarbeid </a:t>
            </a:r>
            <a:r>
              <a:rPr lang="nb-NO" b="1" dirty="0"/>
              <a:t>mellom St. Olavs hospital </a:t>
            </a:r>
            <a:r>
              <a:rPr lang="nb-NO" b="1" dirty="0" err="1"/>
              <a:t>avd</a:t>
            </a:r>
            <a:r>
              <a:rPr lang="nb-NO" b="1" dirty="0"/>
              <a:t> </a:t>
            </a:r>
            <a:r>
              <a:rPr lang="nb-NO" b="1" dirty="0" err="1"/>
              <a:t>Brøset</a:t>
            </a:r>
            <a:r>
              <a:rPr lang="nb-NO" b="1" dirty="0"/>
              <a:t> og </a:t>
            </a:r>
            <a:r>
              <a:rPr lang="nb-NO" b="1" dirty="0" smtClean="0"/>
              <a:t>konfliktrådet </a:t>
            </a:r>
          </a:p>
          <a:p>
            <a:pPr lvl="1"/>
            <a:r>
              <a:rPr lang="nb-NO" b="1" dirty="0" smtClean="0"/>
              <a:t>Behandling </a:t>
            </a:r>
            <a:r>
              <a:rPr lang="nb-NO" b="1" dirty="0"/>
              <a:t>av unge seksualovergripere</a:t>
            </a:r>
          </a:p>
          <a:p>
            <a:r>
              <a:rPr lang="nb-NO" b="1" dirty="0" smtClean="0"/>
              <a:t>”</a:t>
            </a:r>
            <a:r>
              <a:rPr lang="nb-NO" b="1" dirty="0"/>
              <a:t>Et spørsmål om ære”? </a:t>
            </a:r>
            <a:r>
              <a:rPr lang="nb-NO" b="1" dirty="0" smtClean="0"/>
              <a:t>–2013/2014 </a:t>
            </a:r>
          </a:p>
          <a:p>
            <a:pPr lvl="1"/>
            <a:r>
              <a:rPr lang="nb-NO" b="1" dirty="0" smtClean="0"/>
              <a:t>Tiltak </a:t>
            </a:r>
            <a:r>
              <a:rPr lang="nb-NO" b="1" dirty="0"/>
              <a:t>11 i handlingsplanen mot vold i nære relasjoner</a:t>
            </a:r>
          </a:p>
          <a:p>
            <a:r>
              <a:rPr lang="nb-NO" b="1" dirty="0" smtClean="0"/>
              <a:t>Tilrettelagt </a:t>
            </a:r>
            <a:r>
              <a:rPr lang="nb-NO" b="1" dirty="0"/>
              <a:t>dialog i voldtektssaker </a:t>
            </a:r>
            <a:endParaRPr lang="nb-NO" b="1" dirty="0" smtClean="0"/>
          </a:p>
          <a:p>
            <a:pPr lvl="1"/>
            <a:r>
              <a:rPr lang="nb-NO" b="1" dirty="0" smtClean="0"/>
              <a:t>3 </a:t>
            </a:r>
            <a:r>
              <a:rPr lang="nb-NO" b="1" dirty="0" err="1"/>
              <a:t>årig</a:t>
            </a:r>
            <a:r>
              <a:rPr lang="nb-NO" b="1" dirty="0"/>
              <a:t> prosjekt i samarbeid med RVTS, støttesenteret for fornærmede og konfliktrådet</a:t>
            </a:r>
          </a:p>
          <a:p>
            <a:r>
              <a:rPr lang="nb-NO" b="1" dirty="0" smtClean="0"/>
              <a:t>Familieråd </a:t>
            </a:r>
          </a:p>
          <a:p>
            <a:pPr lvl="1"/>
            <a:r>
              <a:rPr lang="nb-NO" b="1" dirty="0" smtClean="0"/>
              <a:t>Administrert </a:t>
            </a:r>
            <a:r>
              <a:rPr lang="nb-NO" b="1" dirty="0"/>
              <a:t>av konfliktrådet siden 2003</a:t>
            </a:r>
          </a:p>
          <a:p>
            <a:r>
              <a:rPr lang="nb-NO" b="1" dirty="0"/>
              <a:t>Samarbeid med </a:t>
            </a:r>
            <a:r>
              <a:rPr lang="nb-NO" b="1" dirty="0" smtClean="0"/>
              <a:t>Kriminalomsorgen </a:t>
            </a:r>
          </a:p>
          <a:p>
            <a:pPr lvl="1"/>
            <a:r>
              <a:rPr lang="nb-NO" b="1" dirty="0" smtClean="0"/>
              <a:t>Offerfokuserte samtaler for samfunnsstraffdømte</a:t>
            </a:r>
          </a:p>
          <a:p>
            <a:pPr lvl="1"/>
            <a:r>
              <a:rPr lang="nb-NO" b="1" dirty="0" smtClean="0"/>
              <a:t>Dialogmøte mellom </a:t>
            </a:r>
            <a:r>
              <a:rPr lang="nb-NO" b="1" dirty="0" err="1" smtClean="0"/>
              <a:t>insatte</a:t>
            </a:r>
            <a:r>
              <a:rPr lang="nb-NO" b="1" dirty="0" smtClean="0"/>
              <a:t> og berørte</a:t>
            </a:r>
            <a:endParaRPr lang="nb-NO" dirty="0"/>
          </a:p>
        </p:txBody>
      </p:sp>
      <p:pic>
        <p:nvPicPr>
          <p:cNvPr id="4" name="Plassholder for inn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88" y="176273"/>
            <a:ext cx="40767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796</Words>
  <Application>Microsoft Office PowerPoint</Application>
  <PresentationFormat>Widescreen</PresentationFormat>
  <Paragraphs>150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</vt:lpstr>
      <vt:lpstr>Office-tema</vt:lpstr>
      <vt:lpstr>Konfliktrådet Arena for dialog og konfliktløsing</vt:lpstr>
      <vt:lpstr>Hva er konfliktrådet</vt:lpstr>
      <vt:lpstr>PowerPoint-presentasjon</vt:lpstr>
      <vt:lpstr>Sakstyper</vt:lpstr>
      <vt:lpstr>Konfliktrådet</vt:lpstr>
      <vt:lpstr>Hva er mekling og  meklingsmøter </vt:lpstr>
      <vt:lpstr>Hva innebærer meklerrollen</vt:lpstr>
      <vt:lpstr>Målet med møtene</vt:lpstr>
      <vt:lpstr>Prosjekter og Tiltak</vt:lpstr>
      <vt:lpstr>Familievoldsprosjektet</vt:lpstr>
      <vt:lpstr>Familievoldsprosjektet Offeret</vt:lpstr>
      <vt:lpstr>Familievoldsprosjektet Barna</vt:lpstr>
      <vt:lpstr>Familevoldsprosjektet Fra evalueringen</vt:lpstr>
      <vt:lpstr>Familievoldsprosjektet Gjerningsperson</vt:lpstr>
      <vt:lpstr>Saksgang</vt:lpstr>
      <vt:lpstr>"Et spørsmål om ære"</vt:lpstr>
      <vt:lpstr>PowerPoint-presentasjon</vt:lpstr>
    </vt:vector>
  </TitlesOfParts>
  <Company>Konfliktraadene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Svein Roppestad</dc:creator>
  <cp:lastModifiedBy>Iren Sørfjordmo</cp:lastModifiedBy>
  <cp:revision>26</cp:revision>
  <dcterms:created xsi:type="dcterms:W3CDTF">2014-04-23T08:32:01Z</dcterms:created>
  <dcterms:modified xsi:type="dcterms:W3CDTF">2015-03-09T07:54:30Z</dcterms:modified>
</cp:coreProperties>
</file>