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9" r:id="rId3"/>
    <p:sldId id="309" r:id="rId4"/>
    <p:sldId id="310" r:id="rId5"/>
    <p:sldId id="322" r:id="rId6"/>
    <p:sldId id="311" r:id="rId7"/>
    <p:sldId id="312" r:id="rId8"/>
    <p:sldId id="262" r:id="rId9"/>
    <p:sldId id="319" r:id="rId10"/>
    <p:sldId id="318" r:id="rId11"/>
    <p:sldId id="321" r:id="rId12"/>
    <p:sldId id="269" r:id="rId13"/>
    <p:sldId id="281" r:id="rId14"/>
    <p:sldId id="314" r:id="rId15"/>
    <p:sldId id="289" r:id="rId16"/>
    <p:sldId id="293" r:id="rId17"/>
    <p:sldId id="295" r:id="rId18"/>
    <p:sldId id="297" r:id="rId19"/>
    <p:sldId id="303" r:id="rId20"/>
    <p:sldId id="305" r:id="rId21"/>
    <p:sldId id="308" r:id="rId22"/>
  </p:sldIdLst>
  <p:sldSz cx="9144000" cy="6858000" type="screen4x3"/>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D27D"/>
    <a:srgbClr val="277D90"/>
    <a:srgbClr val="999999"/>
    <a:srgbClr val="CCCC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116" d="100"/>
          <a:sy n="116" d="100"/>
        </p:scale>
        <p:origin x="1500"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03A3C86-B4E0-494F-92AA-805A31DF5E5E}" type="datetimeFigureOut">
              <a:rPr lang="nb-NO" smtClean="0"/>
              <a:t>09.03.2015</a:t>
            </a:fld>
            <a:endParaRPr lang="nb-NO"/>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D82A686-2A50-4B2F-8E37-17632D3B9AE1}" type="slidenum">
              <a:rPr lang="nb-NO" smtClean="0"/>
              <a:t>‹#›</a:t>
            </a:fld>
            <a:endParaRPr lang="nb-NO"/>
          </a:p>
        </p:txBody>
      </p:sp>
    </p:spTree>
    <p:extLst>
      <p:ext uri="{BB962C8B-B14F-4D97-AF65-F5344CB8AC3E}">
        <p14:creationId xmlns:p14="http://schemas.microsoft.com/office/powerpoint/2010/main" val="222209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16002" y="1548000"/>
            <a:ext cx="6255695" cy="540000"/>
          </a:xfrm>
        </p:spPr>
        <p:txBody>
          <a:bodyPr>
            <a:normAutofit/>
          </a:bodyPr>
          <a:lstStyle>
            <a:lvl1pPr algn="l">
              <a:defRPr sz="3200" b="1">
                <a:latin typeface="Arial" pitchFamily="34" charset="0"/>
                <a:cs typeface="Arial" pitchFamily="34" charset="0"/>
              </a:defRPr>
            </a:lvl1pPr>
          </a:lstStyle>
          <a:p>
            <a:r>
              <a:rPr lang="en-US" smtClean="0"/>
              <a:t>Click to edit Master title style</a:t>
            </a:r>
            <a:endParaRPr lang="nb-NO" dirty="0"/>
          </a:p>
        </p:txBody>
      </p:sp>
      <p:sp>
        <p:nvSpPr>
          <p:cNvPr id="3" name="Subtitle 2"/>
          <p:cNvSpPr>
            <a:spLocks noGrp="1"/>
          </p:cNvSpPr>
          <p:nvPr>
            <p:ph type="subTitle" idx="1"/>
          </p:nvPr>
        </p:nvSpPr>
        <p:spPr>
          <a:xfrm>
            <a:off x="2016000" y="2124000"/>
            <a:ext cx="6260740" cy="540000"/>
          </a:xfrm>
        </p:spPr>
        <p:txBody>
          <a:bodyPr>
            <a:normAutofit/>
          </a:bodyPr>
          <a:lstStyle>
            <a:lvl1pPr marL="0" indent="0" algn="l">
              <a:buNone/>
              <a:defRPr sz="2600">
                <a:solidFill>
                  <a:schemeClr val="tx1"/>
                </a:solidFill>
                <a:effectLst/>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b-NO" dirty="0"/>
          </a:p>
        </p:txBody>
      </p:sp>
      <p:sp>
        <p:nvSpPr>
          <p:cNvPr id="4" name="Date Placeholder 3"/>
          <p:cNvSpPr>
            <a:spLocks noGrp="1"/>
          </p:cNvSpPr>
          <p:nvPr>
            <p:ph type="dt" sz="half" idx="10"/>
          </p:nvPr>
        </p:nvSpPr>
        <p:spPr>
          <a:xfrm>
            <a:off x="2016000" y="6264000"/>
            <a:ext cx="2375616" cy="288000"/>
          </a:xfrm>
        </p:spPr>
        <p:txBody>
          <a:bodyPr/>
          <a:lstStyle>
            <a:lvl1pPr>
              <a:defRPr>
                <a:solidFill>
                  <a:schemeClr val="tx1"/>
                </a:solidFill>
                <a:latin typeface="Arial" pitchFamily="34" charset="0"/>
                <a:cs typeface="Arial" pitchFamily="34" charset="0"/>
              </a:defRPr>
            </a:lvl1pPr>
          </a:lstStyle>
          <a:p>
            <a:fld id="{AB9E9266-413A-4ECA-8CFB-D0AB8B6F12EE}" type="datetime1">
              <a:rPr lang="nb-NO" smtClean="0"/>
              <a:t>09.03.2015</a:t>
            </a:fld>
            <a:endParaRPr lang="nb-NO" dirty="0"/>
          </a:p>
        </p:txBody>
      </p:sp>
      <p:sp>
        <p:nvSpPr>
          <p:cNvPr id="7" name="Rectangle 6"/>
          <p:cNvSpPr/>
          <p:nvPr userDrawn="1"/>
        </p:nvSpPr>
        <p:spPr>
          <a:xfrm>
            <a:off x="0" y="0"/>
            <a:ext cx="1763688" cy="6876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51520" y="710209"/>
            <a:ext cx="1261768" cy="1188623"/>
          </a:xfrm>
          <a:prstGeom prst="rect">
            <a:avLst/>
          </a:prstGeom>
        </p:spPr>
      </p:pic>
      <p:cxnSp>
        <p:nvCxnSpPr>
          <p:cNvPr id="11" name="Straight Connector 10"/>
          <p:cNvCxnSpPr/>
          <p:nvPr userDrawn="1"/>
        </p:nvCxnSpPr>
        <p:spPr>
          <a:xfrm>
            <a:off x="2016000" y="1548000"/>
            <a:ext cx="7092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0" y="6264000"/>
            <a:ext cx="252000" cy="0"/>
          </a:xfrm>
          <a:prstGeom prst="line">
            <a:avLst/>
          </a:prstGeom>
          <a:ln w="12700">
            <a:solidFill>
              <a:srgbClr val="CCCCCC"/>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0" y="6416400"/>
            <a:ext cx="252000" cy="0"/>
          </a:xfrm>
          <a:prstGeom prst="line">
            <a:avLst/>
          </a:prstGeom>
          <a:ln w="12700">
            <a:solidFill>
              <a:srgbClr val="CCCCC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0" y="6346800"/>
            <a:ext cx="252000" cy="0"/>
          </a:xfrm>
          <a:prstGeom prst="line">
            <a:avLst/>
          </a:prstGeom>
          <a:ln w="12700">
            <a:solidFill>
              <a:srgbClr val="BED27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910039"/>
      </p:ext>
    </p:extLst>
  </p:cSld>
  <p:clrMapOvr>
    <a:masterClrMapping/>
  </p:clrMapOvr>
  <p:timing>
    <p:tnLst>
      <p:par>
        <p:cTn id="1" dur="indefinite" restart="never" nodeType="tmRoot"/>
      </p:par>
    </p:tnLst>
  </p:timing>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8000" y="216000"/>
            <a:ext cx="7920000" cy="936000"/>
          </a:xfrm>
        </p:spPr>
        <p:txBody>
          <a:bodyPr anchor="t">
            <a:normAutofit/>
          </a:bodyPr>
          <a:lstStyle>
            <a:lvl1pPr algn="l">
              <a:defRPr sz="3200" b="1">
                <a:latin typeface="Arial" pitchFamily="34" charset="0"/>
                <a:cs typeface="Arial" pitchFamily="34" charset="0"/>
              </a:defRPr>
            </a:lvl1pPr>
          </a:lstStyle>
          <a:p>
            <a:r>
              <a:rPr lang="en-US" dirty="0" smtClean="0"/>
              <a:t>Click to edit title</a:t>
            </a:r>
            <a:br>
              <a:rPr lang="en-US" dirty="0" smtClean="0"/>
            </a:br>
            <a:endParaRPr lang="nb-NO" dirty="0"/>
          </a:p>
        </p:txBody>
      </p:sp>
      <p:sp>
        <p:nvSpPr>
          <p:cNvPr id="3" name="Content Placeholder 2"/>
          <p:cNvSpPr>
            <a:spLocks noGrp="1"/>
          </p:cNvSpPr>
          <p:nvPr>
            <p:ph idx="1" hasCustomPrompt="1"/>
          </p:nvPr>
        </p:nvSpPr>
        <p:spPr>
          <a:xfrm>
            <a:off x="468000" y="1980001"/>
            <a:ext cx="7920000" cy="4214888"/>
          </a:xfrm>
        </p:spPr>
        <p:txBody>
          <a:bodyPr/>
          <a:lstStyle>
            <a:lvl1pPr marL="342900" indent="-342900">
              <a:buFont typeface="Calibri" pitchFamily="34" charset="0"/>
              <a:buChar char="—"/>
              <a:defRPr sz="2400">
                <a:latin typeface="Arial" pitchFamily="34" charset="0"/>
                <a:cs typeface="Arial" pitchFamily="34" charset="0"/>
              </a:defRPr>
            </a:lvl1pPr>
            <a:lvl2pPr marL="742950" indent="-285750">
              <a:buFont typeface="Calibri" pitchFamily="34" charset="0"/>
              <a:buChar char="—"/>
              <a:defRPr sz="2000">
                <a:latin typeface="Arial" pitchFamily="34" charset="0"/>
                <a:cs typeface="Arial" pitchFamily="34" charset="0"/>
              </a:defRPr>
            </a:lvl2pPr>
            <a:lvl3pPr marL="1143000" indent="-228600">
              <a:buFont typeface="Calibri" pitchFamily="34" charset="0"/>
              <a:buChar char="—"/>
              <a:defRPr sz="1600">
                <a:latin typeface="Arial" pitchFamily="34" charset="0"/>
                <a:cs typeface="Arial" pitchFamily="34" charset="0"/>
              </a:defRPr>
            </a:lvl3pPr>
            <a:lvl4pPr marL="1600200" indent="-228600">
              <a:buFont typeface="Calibri" pitchFamily="34" charset="0"/>
              <a:buChar char="—"/>
              <a:defRPr sz="1200">
                <a:latin typeface="Arial" pitchFamily="34" charset="0"/>
                <a:cs typeface="Arial" pitchFamily="34" charset="0"/>
              </a:defRPr>
            </a:lvl4pPr>
            <a:lvl5pPr marL="2057400" indent="-228600">
              <a:buFont typeface="Calibri" pitchFamily="34" charset="0"/>
              <a:buChar char="—"/>
              <a:defRPr sz="800">
                <a:latin typeface="Arial" pitchFamily="34" charset="0"/>
                <a:cs typeface="Arial" pitchFamily="34" charset="0"/>
              </a:defRPr>
            </a:lvl5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b-NO" dirty="0"/>
          </a:p>
        </p:txBody>
      </p:sp>
      <p:sp>
        <p:nvSpPr>
          <p:cNvPr id="4" name="Date Placeholder 3"/>
          <p:cNvSpPr>
            <a:spLocks noGrp="1"/>
          </p:cNvSpPr>
          <p:nvPr>
            <p:ph type="dt" sz="half" idx="10"/>
          </p:nvPr>
        </p:nvSpPr>
        <p:spPr>
          <a:xfrm>
            <a:off x="468000" y="6228000"/>
            <a:ext cx="4114800" cy="365125"/>
          </a:xfrm>
        </p:spPr>
        <p:txBody>
          <a:bodyPr/>
          <a:lstStyle>
            <a:lvl1pPr>
              <a:defRPr sz="1100" baseline="0">
                <a:solidFill>
                  <a:srgbClr val="999999"/>
                </a:solidFill>
                <a:latin typeface="Arial" pitchFamily="34" charset="0"/>
              </a:defRPr>
            </a:lvl1pPr>
          </a:lstStyle>
          <a:p>
            <a:pPr>
              <a:tabLst>
                <a:tab pos="1435100" algn="l"/>
              </a:tabLst>
            </a:pPr>
            <a:r>
              <a:rPr lang="nb-NO" dirty="0" smtClean="0"/>
              <a:t>Presentasjonens tittel	</a:t>
            </a:r>
            <a:fld id="{1C8F151A-9179-45A5-8196-C235B71503F4}" type="datetime1">
              <a:rPr lang="nb-NO" smtClean="0"/>
              <a:t>09.03.2015</a:t>
            </a:fld>
            <a:endParaRPr lang="nb-NO" dirty="0"/>
          </a:p>
        </p:txBody>
      </p:sp>
      <p:cxnSp>
        <p:nvCxnSpPr>
          <p:cNvPr id="8" name="Straight Connector 7"/>
          <p:cNvCxnSpPr/>
          <p:nvPr userDrawn="1"/>
        </p:nvCxnSpPr>
        <p:spPr>
          <a:xfrm>
            <a:off x="0" y="0"/>
            <a:ext cx="9144000" cy="0"/>
          </a:xfrm>
          <a:prstGeom prst="line">
            <a:avLst/>
          </a:prstGeom>
          <a:ln w="107950">
            <a:solidFill>
              <a:srgbClr val="BED27D"/>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80320" y="5881496"/>
            <a:ext cx="542544" cy="493776"/>
          </a:xfrm>
          <a:prstGeom prst="rect">
            <a:avLst/>
          </a:prstGeom>
        </p:spPr>
      </p:pic>
      <p:cxnSp>
        <p:nvCxnSpPr>
          <p:cNvPr id="11" name="Straight Connector 10"/>
          <p:cNvCxnSpPr/>
          <p:nvPr userDrawn="1"/>
        </p:nvCxnSpPr>
        <p:spPr>
          <a:xfrm>
            <a:off x="468000" y="6228000"/>
            <a:ext cx="7920000" cy="0"/>
          </a:xfrm>
          <a:prstGeom prst="line">
            <a:avLst/>
          </a:prstGeom>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926368" y="6354000"/>
            <a:ext cx="0" cy="108000"/>
          </a:xfrm>
          <a:prstGeom prst="line">
            <a:avLst/>
          </a:prstGeom>
          <a:ln w="12700">
            <a:solidFill>
              <a:srgbClr val="BED27D"/>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8960400" y="324000"/>
            <a:ext cx="180000" cy="0"/>
          </a:xfrm>
          <a:prstGeom prst="line">
            <a:avLst/>
          </a:prstGeom>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8960400" y="396000"/>
            <a:ext cx="180000" cy="0"/>
          </a:xfrm>
          <a:prstGeom prst="line">
            <a:avLst/>
          </a:prstGeom>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8961344" y="468000"/>
            <a:ext cx="180000" cy="0"/>
          </a:xfrm>
          <a:prstGeom prst="line">
            <a:avLst/>
          </a:prstGeom>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8961344" y="648000"/>
            <a:ext cx="180000" cy="0"/>
          </a:xfrm>
          <a:prstGeom prst="line">
            <a:avLst/>
          </a:prstGeom>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8960400" y="1152000"/>
            <a:ext cx="180000" cy="0"/>
          </a:xfrm>
          <a:prstGeom prst="line">
            <a:avLst/>
          </a:prstGeom>
          <a:ln w="12700">
            <a:solidFill>
              <a:srgbClr val="277D9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3619901"/>
      </p:ext>
    </p:extLst>
  </p:cSld>
  <p:clrMapOvr>
    <a:masterClrMapping/>
  </p:clrMapOvr>
  <p:timing>
    <p:tnLst>
      <p:par>
        <p:cTn id="1" dur="indefinite" restart="never" nodeType="tmRoot"/>
      </p:par>
    </p:tnLst>
  </p:timing>
  <p:hf sldNum="0"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8000" y="216000"/>
            <a:ext cx="7920000" cy="936000"/>
          </a:xfrm>
        </p:spPr>
        <p:txBody>
          <a:bodyPr anchor="t">
            <a:normAutofit/>
          </a:bodyPr>
          <a:lstStyle>
            <a:lvl1pPr algn="l">
              <a:defRPr sz="3200" b="1">
                <a:latin typeface="Arial" pitchFamily="34" charset="0"/>
                <a:cs typeface="Arial" pitchFamily="34" charset="0"/>
              </a:defRPr>
            </a:lvl1pPr>
          </a:lstStyle>
          <a:p>
            <a:r>
              <a:rPr lang="en-US" dirty="0" smtClean="0"/>
              <a:t>Click to edit title</a:t>
            </a:r>
            <a:br>
              <a:rPr lang="en-US" dirty="0" smtClean="0"/>
            </a:br>
            <a:endParaRPr lang="nb-NO" dirty="0"/>
          </a:p>
        </p:txBody>
      </p:sp>
      <p:sp>
        <p:nvSpPr>
          <p:cNvPr id="4" name="Date Placeholder 3"/>
          <p:cNvSpPr>
            <a:spLocks noGrp="1"/>
          </p:cNvSpPr>
          <p:nvPr>
            <p:ph type="dt" sz="half" idx="10"/>
          </p:nvPr>
        </p:nvSpPr>
        <p:spPr>
          <a:xfrm>
            <a:off x="468000" y="6228000"/>
            <a:ext cx="4114800" cy="365125"/>
          </a:xfrm>
        </p:spPr>
        <p:txBody>
          <a:bodyPr/>
          <a:lstStyle>
            <a:lvl1pPr>
              <a:defRPr sz="1100" baseline="0">
                <a:solidFill>
                  <a:srgbClr val="999999"/>
                </a:solidFill>
                <a:latin typeface="Arial" pitchFamily="34" charset="0"/>
              </a:defRPr>
            </a:lvl1pPr>
          </a:lstStyle>
          <a:p>
            <a:pPr>
              <a:tabLst>
                <a:tab pos="1435100" algn="l"/>
              </a:tabLst>
            </a:pPr>
            <a:r>
              <a:rPr lang="nb-NO" dirty="0" smtClean="0"/>
              <a:t>Presentasjonens tittel	</a:t>
            </a:r>
            <a:fld id="{0F364B94-6D67-4A4D-8D46-337870C9B067}" type="datetime1">
              <a:rPr lang="nb-NO" smtClean="0"/>
              <a:t>09.03.2015</a:t>
            </a:fld>
            <a:endParaRPr lang="nb-NO" dirty="0"/>
          </a:p>
        </p:txBody>
      </p:sp>
      <p:cxnSp>
        <p:nvCxnSpPr>
          <p:cNvPr id="8" name="Straight Connector 7"/>
          <p:cNvCxnSpPr/>
          <p:nvPr userDrawn="1"/>
        </p:nvCxnSpPr>
        <p:spPr>
          <a:xfrm>
            <a:off x="0" y="0"/>
            <a:ext cx="9144000" cy="0"/>
          </a:xfrm>
          <a:prstGeom prst="line">
            <a:avLst/>
          </a:prstGeom>
          <a:ln w="107950">
            <a:solidFill>
              <a:srgbClr val="BED27D"/>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80320" y="5881496"/>
            <a:ext cx="542544" cy="493776"/>
          </a:xfrm>
          <a:prstGeom prst="rect">
            <a:avLst/>
          </a:prstGeom>
        </p:spPr>
      </p:pic>
      <p:cxnSp>
        <p:nvCxnSpPr>
          <p:cNvPr id="11" name="Straight Connector 10"/>
          <p:cNvCxnSpPr/>
          <p:nvPr userDrawn="1"/>
        </p:nvCxnSpPr>
        <p:spPr>
          <a:xfrm>
            <a:off x="468000" y="6228000"/>
            <a:ext cx="7920000" cy="0"/>
          </a:xfrm>
          <a:prstGeom prst="line">
            <a:avLst/>
          </a:prstGeom>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926368" y="6354000"/>
            <a:ext cx="0" cy="108000"/>
          </a:xfrm>
          <a:prstGeom prst="line">
            <a:avLst/>
          </a:prstGeom>
          <a:ln w="12700">
            <a:solidFill>
              <a:srgbClr val="BED27D"/>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8960400" y="324000"/>
            <a:ext cx="180000" cy="0"/>
          </a:xfrm>
          <a:prstGeom prst="line">
            <a:avLst/>
          </a:prstGeom>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8960400" y="396000"/>
            <a:ext cx="180000" cy="0"/>
          </a:xfrm>
          <a:prstGeom prst="line">
            <a:avLst/>
          </a:prstGeom>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8961344" y="468000"/>
            <a:ext cx="180000" cy="0"/>
          </a:xfrm>
          <a:prstGeom prst="line">
            <a:avLst/>
          </a:prstGeom>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8961344" y="648000"/>
            <a:ext cx="180000" cy="0"/>
          </a:xfrm>
          <a:prstGeom prst="line">
            <a:avLst/>
          </a:prstGeom>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8960400" y="1152000"/>
            <a:ext cx="180000" cy="0"/>
          </a:xfrm>
          <a:prstGeom prst="line">
            <a:avLst/>
          </a:prstGeom>
          <a:ln w="12700">
            <a:solidFill>
              <a:srgbClr val="277D90"/>
            </a:solidFill>
          </a:ln>
        </p:spPr>
        <p:style>
          <a:lnRef idx="1">
            <a:schemeClr val="accent1"/>
          </a:lnRef>
          <a:fillRef idx="0">
            <a:schemeClr val="accent1"/>
          </a:fillRef>
          <a:effectRef idx="0">
            <a:schemeClr val="accent1"/>
          </a:effectRef>
          <a:fontRef idx="minor">
            <a:schemeClr val="tx1"/>
          </a:fontRef>
        </p:style>
      </p:cxnSp>
      <p:sp>
        <p:nvSpPr>
          <p:cNvPr id="14" name="Content Placeholder 2"/>
          <p:cNvSpPr>
            <a:spLocks noGrp="1"/>
          </p:cNvSpPr>
          <p:nvPr>
            <p:ph sz="half" idx="1" hasCustomPrompt="1"/>
          </p:nvPr>
        </p:nvSpPr>
        <p:spPr>
          <a:xfrm>
            <a:off x="457200" y="1600200"/>
            <a:ext cx="4038600" cy="4528184"/>
          </a:xfrm>
        </p:spPr>
        <p:txBody>
          <a:bodyPr vert="horz" lIns="91440" tIns="45720" rIns="91440" bIns="45720" rtlCol="0">
            <a:normAutofit/>
          </a:bodyPr>
          <a:lstStyle>
            <a:lvl1pPr>
              <a:defRPr lang="en-US" sz="2400" dirty="0" smtClean="0">
                <a:latin typeface="Arial" pitchFamily="34" charset="0"/>
                <a:cs typeface="Arial" pitchFamily="34" charset="0"/>
              </a:defRPr>
            </a:lvl1pPr>
            <a:lvl2pPr>
              <a:defRPr lang="en-US" sz="2000" dirty="0" smtClean="0">
                <a:latin typeface="Arial" pitchFamily="34" charset="0"/>
                <a:cs typeface="Arial" pitchFamily="34" charset="0"/>
              </a:defRPr>
            </a:lvl2pPr>
            <a:lvl3pPr>
              <a:defRPr lang="en-US" sz="1600" dirty="0" smtClean="0">
                <a:latin typeface="Arial" pitchFamily="34" charset="0"/>
                <a:cs typeface="Arial" pitchFamily="34" charset="0"/>
              </a:defRPr>
            </a:lvl3pPr>
            <a:lvl4pPr>
              <a:defRPr lang="en-US" sz="1200" dirty="0" smtClean="0">
                <a:latin typeface="Arial" pitchFamily="34" charset="0"/>
                <a:cs typeface="Arial" pitchFamily="34" charset="0"/>
              </a:defRPr>
            </a:lvl4pPr>
            <a:lvl5pPr>
              <a:defRPr lang="nb-NO" sz="800" dirty="0">
                <a:latin typeface="Arial" pitchFamily="34" charset="0"/>
                <a:cs typeface="Arial" pitchFamily="34" charset="0"/>
              </a:defRPr>
            </a:lvl5pPr>
          </a:lstStyle>
          <a:p>
            <a:pPr lvl="0">
              <a:buFont typeface="Calibri" pitchFamily="34" charset="0"/>
              <a:buChar char="—"/>
            </a:pPr>
            <a:r>
              <a:rPr lang="en-US" dirty="0" smtClean="0"/>
              <a:t>Click to edit text</a:t>
            </a:r>
          </a:p>
          <a:p>
            <a:pPr lvl="1">
              <a:buFont typeface="Calibri" pitchFamily="34" charset="0"/>
              <a:buChar char="—"/>
            </a:pPr>
            <a:r>
              <a:rPr lang="en-US" dirty="0" smtClean="0"/>
              <a:t>Second level</a:t>
            </a:r>
          </a:p>
          <a:p>
            <a:pPr lvl="2">
              <a:buFont typeface="Calibri" pitchFamily="34" charset="0"/>
              <a:buChar char="—"/>
            </a:pPr>
            <a:r>
              <a:rPr lang="en-US" dirty="0" smtClean="0"/>
              <a:t>Third level</a:t>
            </a:r>
          </a:p>
          <a:p>
            <a:pPr lvl="3">
              <a:buFont typeface="Calibri" pitchFamily="34" charset="0"/>
              <a:buChar char="—"/>
            </a:pPr>
            <a:r>
              <a:rPr lang="en-US" dirty="0" smtClean="0"/>
              <a:t>Fourth level</a:t>
            </a:r>
          </a:p>
          <a:p>
            <a:pPr lvl="4">
              <a:buFont typeface="Calibri" pitchFamily="34" charset="0"/>
              <a:buChar char="—"/>
            </a:pPr>
            <a:r>
              <a:rPr lang="en-US" dirty="0" smtClean="0"/>
              <a:t>Fifth level</a:t>
            </a:r>
            <a:endParaRPr lang="nb-NO" dirty="0"/>
          </a:p>
        </p:txBody>
      </p:sp>
      <p:sp>
        <p:nvSpPr>
          <p:cNvPr id="18" name="Content Placeholder 2"/>
          <p:cNvSpPr>
            <a:spLocks noGrp="1"/>
          </p:cNvSpPr>
          <p:nvPr>
            <p:ph sz="half" idx="11" hasCustomPrompt="1"/>
          </p:nvPr>
        </p:nvSpPr>
        <p:spPr>
          <a:xfrm>
            <a:off x="4572000" y="1596191"/>
            <a:ext cx="4038600" cy="4525963"/>
          </a:xfrm>
        </p:spPr>
        <p:txBody>
          <a:bodyPr vert="horz" lIns="91440" tIns="45720" rIns="91440" bIns="45720" rtlCol="0">
            <a:normAutofit/>
          </a:bodyPr>
          <a:lstStyle>
            <a:lvl1pPr>
              <a:defRPr lang="en-US" sz="2400" baseline="0" dirty="0" smtClean="0">
                <a:latin typeface="Arial" pitchFamily="34" charset="0"/>
                <a:cs typeface="Arial" pitchFamily="34" charset="0"/>
              </a:defRPr>
            </a:lvl1pPr>
            <a:lvl2pPr>
              <a:defRPr lang="en-US" sz="2000" dirty="0" smtClean="0">
                <a:latin typeface="Arial" pitchFamily="34" charset="0"/>
                <a:cs typeface="Arial" pitchFamily="34" charset="0"/>
              </a:defRPr>
            </a:lvl2pPr>
            <a:lvl3pPr>
              <a:defRPr lang="en-US" sz="1600" dirty="0" smtClean="0">
                <a:latin typeface="Arial" pitchFamily="34" charset="0"/>
                <a:cs typeface="Arial" pitchFamily="34" charset="0"/>
              </a:defRPr>
            </a:lvl3pPr>
            <a:lvl4pPr>
              <a:defRPr lang="en-US" sz="1200" dirty="0" smtClean="0">
                <a:latin typeface="Arial" pitchFamily="34" charset="0"/>
                <a:cs typeface="Arial" pitchFamily="34" charset="0"/>
              </a:defRPr>
            </a:lvl4pPr>
            <a:lvl5pPr>
              <a:defRPr lang="nb-NO" sz="800" dirty="0">
                <a:latin typeface="Arial" pitchFamily="34" charset="0"/>
                <a:cs typeface="Arial" pitchFamily="34" charset="0"/>
              </a:defRPr>
            </a:lvl5pPr>
          </a:lstStyle>
          <a:p>
            <a:pPr lvl="0">
              <a:buFont typeface="Calibri" pitchFamily="34" charset="0"/>
              <a:buChar char="—"/>
            </a:pPr>
            <a:r>
              <a:rPr lang="en-US" dirty="0" smtClean="0"/>
              <a:t>Click to edit text</a:t>
            </a:r>
          </a:p>
          <a:p>
            <a:pPr lvl="1">
              <a:buFont typeface="Calibri" pitchFamily="34" charset="0"/>
              <a:buChar char="—"/>
            </a:pPr>
            <a:r>
              <a:rPr lang="en-US" dirty="0" smtClean="0"/>
              <a:t>Second level</a:t>
            </a:r>
          </a:p>
          <a:p>
            <a:pPr lvl="2">
              <a:buFont typeface="Calibri" pitchFamily="34" charset="0"/>
              <a:buChar char="—"/>
            </a:pPr>
            <a:r>
              <a:rPr lang="en-US" dirty="0" smtClean="0"/>
              <a:t>Third level</a:t>
            </a:r>
          </a:p>
          <a:p>
            <a:pPr lvl="3">
              <a:buFont typeface="Calibri" pitchFamily="34" charset="0"/>
              <a:buChar char="—"/>
            </a:pPr>
            <a:r>
              <a:rPr lang="en-US" dirty="0" smtClean="0"/>
              <a:t>Fourth level</a:t>
            </a:r>
          </a:p>
          <a:p>
            <a:pPr lvl="4">
              <a:buFont typeface="Calibri" pitchFamily="34" charset="0"/>
              <a:buChar char="—"/>
            </a:pPr>
            <a:r>
              <a:rPr lang="en-US" dirty="0" smtClean="0"/>
              <a:t>Fifth level</a:t>
            </a:r>
            <a:endParaRPr lang="nb-NO" dirty="0"/>
          </a:p>
        </p:txBody>
      </p:sp>
    </p:spTree>
    <p:extLst>
      <p:ext uri="{BB962C8B-B14F-4D97-AF65-F5344CB8AC3E}">
        <p14:creationId xmlns:p14="http://schemas.microsoft.com/office/powerpoint/2010/main" val="1804233990"/>
      </p:ext>
    </p:extLst>
  </p:cSld>
  <p:clrMapOvr>
    <a:masterClrMapping/>
  </p:clrMapOvr>
  <p:timing>
    <p:tnLst>
      <p:par>
        <p:cTn id="1" dur="indefinite" restart="never" nodeType="tmRoot"/>
      </p:par>
    </p:tnLst>
  </p:timing>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755650" y="1700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718050" y="1700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9942037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nb-NO"/>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BD058A-49AF-4EE2-897A-36A4DD15A2D2}" type="datetimeFigureOut">
              <a:rPr lang="nb-NO" smtClean="0"/>
              <a:t>09.03.2015</a:t>
            </a:fld>
            <a:endParaRPr lang="nb-NO"/>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AA185-A6F0-44EE-8B79-6F0F9E415D9A}" type="slidenum">
              <a:rPr lang="nb-NO" smtClean="0"/>
              <a:t>‹#›</a:t>
            </a:fld>
            <a:endParaRPr lang="nb-NO"/>
          </a:p>
        </p:txBody>
      </p:sp>
    </p:spTree>
    <p:extLst>
      <p:ext uri="{BB962C8B-B14F-4D97-AF65-F5344CB8AC3E}">
        <p14:creationId xmlns:p14="http://schemas.microsoft.com/office/powerpoint/2010/main" val="3929391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b-NO" dirty="0" smtClean="0"/>
              <a:t>Barnevernets rolle i komplekse samværssaker</a:t>
            </a:r>
            <a:endParaRPr lang="nb-NO" dirty="0"/>
          </a:p>
        </p:txBody>
      </p:sp>
      <p:sp>
        <p:nvSpPr>
          <p:cNvPr id="3" name="Subtitle 2"/>
          <p:cNvSpPr>
            <a:spLocks noGrp="1"/>
          </p:cNvSpPr>
          <p:nvPr>
            <p:ph type="subTitle" idx="1"/>
          </p:nvPr>
        </p:nvSpPr>
        <p:spPr>
          <a:xfrm>
            <a:off x="2016000" y="2924944"/>
            <a:ext cx="6260740" cy="1152128"/>
          </a:xfrm>
        </p:spPr>
        <p:txBody>
          <a:bodyPr>
            <a:normAutofit fontScale="92500" lnSpcReduction="10000"/>
          </a:bodyPr>
          <a:lstStyle/>
          <a:p>
            <a:pPr algn="ctr"/>
            <a:r>
              <a:rPr lang="nb-NO" dirty="0" smtClean="0"/>
              <a:t>Trondheim 12. mars 2015</a:t>
            </a:r>
          </a:p>
          <a:p>
            <a:pPr algn="ctr"/>
            <a:r>
              <a:rPr lang="nb-NO" dirty="0" smtClean="0"/>
              <a:t>Elisabeth Gording Stang</a:t>
            </a:r>
          </a:p>
          <a:p>
            <a:pPr algn="ctr"/>
            <a:r>
              <a:rPr lang="nb-NO" sz="1500" dirty="0" smtClean="0"/>
              <a:t>Elisabeth-gording.stang@hioa.no</a:t>
            </a:r>
          </a:p>
        </p:txBody>
      </p:sp>
      <p:sp>
        <p:nvSpPr>
          <p:cNvPr id="4" name="Date Placeholder 3"/>
          <p:cNvSpPr>
            <a:spLocks noGrp="1"/>
          </p:cNvSpPr>
          <p:nvPr>
            <p:ph type="dt" sz="half" idx="10"/>
          </p:nvPr>
        </p:nvSpPr>
        <p:spPr/>
        <p:txBody>
          <a:bodyPr/>
          <a:lstStyle/>
          <a:p>
            <a:fld id="{1317F0EA-F51B-4353-9F1C-536B833F0CFB}" type="datetime1">
              <a:rPr lang="nb-NO" smtClean="0"/>
              <a:t>09.03.2015</a:t>
            </a:fld>
            <a:endParaRPr lang="nb-NO" dirty="0"/>
          </a:p>
        </p:txBody>
      </p:sp>
    </p:spTree>
    <p:extLst>
      <p:ext uri="{BB962C8B-B14F-4D97-AF65-F5344CB8AC3E}">
        <p14:creationId xmlns:p14="http://schemas.microsoft.com/office/powerpoint/2010/main" val="22705392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Ingen </a:t>
            </a:r>
            <a:r>
              <a:rPr lang="nb-NO" i="1" dirty="0" smtClean="0"/>
              <a:t>generell</a:t>
            </a:r>
            <a:r>
              <a:rPr lang="nb-NO" dirty="0" smtClean="0"/>
              <a:t> anmeldelsesplikt</a:t>
            </a:r>
            <a:endParaRPr lang="nb-NO" dirty="0"/>
          </a:p>
        </p:txBody>
      </p:sp>
      <p:sp>
        <p:nvSpPr>
          <p:cNvPr id="3" name="Content Placeholder 2"/>
          <p:cNvSpPr>
            <a:spLocks noGrp="1"/>
          </p:cNvSpPr>
          <p:nvPr>
            <p:ph idx="1"/>
          </p:nvPr>
        </p:nvSpPr>
        <p:spPr/>
        <p:txBody>
          <a:bodyPr/>
          <a:lstStyle/>
          <a:p>
            <a:pPr>
              <a:lnSpc>
                <a:spcPct val="80000"/>
              </a:lnSpc>
            </a:pPr>
            <a:r>
              <a:rPr lang="en-US" altLang="en-US" dirty="0" err="1" smtClean="0"/>
              <a:t>Ingen</a:t>
            </a:r>
            <a:r>
              <a:rPr lang="en-US" altLang="en-US" dirty="0" smtClean="0"/>
              <a:t> </a:t>
            </a:r>
            <a:r>
              <a:rPr lang="en-US" altLang="en-US" dirty="0" err="1" smtClean="0"/>
              <a:t>generell</a:t>
            </a:r>
            <a:r>
              <a:rPr lang="en-US" altLang="en-US" dirty="0" smtClean="0"/>
              <a:t> </a:t>
            </a:r>
            <a:r>
              <a:rPr lang="en-US" altLang="en-US" dirty="0" err="1" smtClean="0"/>
              <a:t>plikt</a:t>
            </a:r>
            <a:r>
              <a:rPr lang="en-US" altLang="en-US" dirty="0" smtClean="0"/>
              <a:t> </a:t>
            </a:r>
            <a:r>
              <a:rPr lang="en-US" altLang="en-US" dirty="0" err="1" smtClean="0"/>
              <a:t>til</a:t>
            </a:r>
            <a:r>
              <a:rPr lang="en-US" altLang="en-US" dirty="0" smtClean="0"/>
              <a:t> å </a:t>
            </a:r>
            <a:r>
              <a:rPr lang="en-US" altLang="en-US" dirty="0" err="1" smtClean="0"/>
              <a:t>anmelde</a:t>
            </a:r>
            <a:r>
              <a:rPr lang="en-US" altLang="en-US" dirty="0" smtClean="0"/>
              <a:t> </a:t>
            </a:r>
            <a:r>
              <a:rPr lang="en-US" altLang="en-US" dirty="0" err="1" smtClean="0"/>
              <a:t>alle</a:t>
            </a:r>
            <a:r>
              <a:rPr lang="en-US" altLang="en-US" dirty="0" smtClean="0"/>
              <a:t> </a:t>
            </a:r>
            <a:r>
              <a:rPr lang="en-US" altLang="en-US" dirty="0" err="1" smtClean="0"/>
              <a:t>saker</a:t>
            </a:r>
            <a:r>
              <a:rPr lang="en-US" altLang="en-US" dirty="0" smtClean="0"/>
              <a:t> om </a:t>
            </a:r>
            <a:r>
              <a:rPr lang="en-US" altLang="en-US" dirty="0" err="1" smtClean="0"/>
              <a:t>vold</a:t>
            </a:r>
            <a:r>
              <a:rPr lang="en-US" altLang="en-US" dirty="0" smtClean="0"/>
              <a:t> </a:t>
            </a:r>
            <a:r>
              <a:rPr lang="en-US" altLang="en-US" dirty="0" err="1" smtClean="0"/>
              <a:t>og</a:t>
            </a:r>
            <a:r>
              <a:rPr lang="en-US" altLang="en-US" dirty="0" smtClean="0"/>
              <a:t> </a:t>
            </a:r>
            <a:r>
              <a:rPr lang="en-US" altLang="en-US" dirty="0" err="1" smtClean="0"/>
              <a:t>overgrep</a:t>
            </a:r>
            <a:r>
              <a:rPr lang="en-US" altLang="en-US" dirty="0" smtClean="0"/>
              <a:t> mot </a:t>
            </a:r>
            <a:r>
              <a:rPr lang="en-US" altLang="en-US" dirty="0" smtClean="0"/>
              <a:t>barn </a:t>
            </a:r>
            <a:endParaRPr lang="en-US" altLang="en-US" dirty="0" smtClean="0"/>
          </a:p>
          <a:p>
            <a:r>
              <a:rPr lang="nb-NO" dirty="0" smtClean="0"/>
              <a:t>Må sjekke om handlingen omfattes av </a:t>
            </a:r>
            <a:r>
              <a:rPr lang="nb-NO" dirty="0" smtClean="0"/>
              <a:t>noen</a:t>
            </a:r>
            <a:r>
              <a:rPr lang="nb-NO" dirty="0" smtClean="0"/>
              <a:t> </a:t>
            </a:r>
            <a:r>
              <a:rPr lang="nb-NO" dirty="0" smtClean="0"/>
              <a:t>av straffebudene som er nevnt i § 139</a:t>
            </a:r>
          </a:p>
          <a:p>
            <a:r>
              <a:rPr lang="nb-NO" dirty="0" smtClean="0"/>
              <a:t>Må være mulig å avverge handlingen gjennom en </a:t>
            </a:r>
            <a:r>
              <a:rPr lang="nb-NO" dirty="0" smtClean="0"/>
              <a:t>anmeldelse eller på annen måte</a:t>
            </a:r>
            <a:endParaRPr lang="nb-NO" dirty="0" smtClean="0"/>
          </a:p>
          <a:p>
            <a:r>
              <a:rPr lang="nb-NO" dirty="0" smtClean="0"/>
              <a:t>Trenger vi en egen avvergebestemmelse i saker om vold mot barn?</a:t>
            </a:r>
          </a:p>
          <a:p>
            <a:endParaRPr lang="nb-NO" dirty="0"/>
          </a:p>
        </p:txBody>
      </p:sp>
    </p:spTree>
    <p:extLst>
      <p:ext uri="{BB962C8B-B14F-4D97-AF65-F5344CB8AC3E}">
        <p14:creationId xmlns:p14="http://schemas.microsoft.com/office/powerpoint/2010/main" val="2880041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fontScale="90000"/>
          </a:bodyPr>
          <a:lstStyle/>
          <a:p>
            <a:r>
              <a:rPr lang="nb-NO" altLang="nb-NO" dirty="0" smtClean="0"/>
              <a:t>Adgang til å </a:t>
            </a:r>
            <a:r>
              <a:rPr lang="nb-NO" altLang="nb-NO" dirty="0" smtClean="0"/>
              <a:t>anmelde når vi er utenfor avvergeplikten</a:t>
            </a:r>
            <a:endParaRPr lang="nb-NO" altLang="nb-NO" dirty="0" smtClean="0"/>
          </a:p>
        </p:txBody>
      </p:sp>
      <p:sp>
        <p:nvSpPr>
          <p:cNvPr id="15363" name="Content Placeholder 2"/>
          <p:cNvSpPr>
            <a:spLocks noGrp="1"/>
          </p:cNvSpPr>
          <p:nvPr>
            <p:ph idx="1"/>
          </p:nvPr>
        </p:nvSpPr>
        <p:spPr>
          <a:xfrm>
            <a:off x="468000" y="1412776"/>
            <a:ext cx="7920000" cy="4782113"/>
          </a:xfrm>
        </p:spPr>
        <p:txBody>
          <a:bodyPr>
            <a:normAutofit lnSpcReduction="10000"/>
          </a:bodyPr>
          <a:lstStyle/>
          <a:p>
            <a:r>
              <a:rPr lang="nb-NO" altLang="nb-NO" dirty="0" smtClean="0"/>
              <a:t>Ansatte i </a:t>
            </a:r>
            <a:r>
              <a:rPr lang="nb-NO" altLang="nb-NO" i="1" dirty="0" smtClean="0"/>
              <a:t>forvaltningsorgan</a:t>
            </a:r>
            <a:r>
              <a:rPr lang="nb-NO" altLang="nb-NO" dirty="0" smtClean="0"/>
              <a:t> kan anmelde eller gi opplysninger til politiet uhindret av taushetsplikt, om lovbrudd når det finnes ‘ønskelig av allmenne hensyn’ eller ‘forfølging av lovbruddet har naturlig sammenheng med </a:t>
            </a:r>
            <a:r>
              <a:rPr lang="nb-NO" altLang="nb-NO" dirty="0" err="1" smtClean="0"/>
              <a:t>avgiverorganets</a:t>
            </a:r>
            <a:r>
              <a:rPr lang="nb-NO" altLang="nb-NO" dirty="0" smtClean="0"/>
              <a:t> oppgaver’, </a:t>
            </a:r>
            <a:r>
              <a:rPr lang="nb-NO" altLang="nb-NO" dirty="0" err="1" smtClean="0"/>
              <a:t>fvl</a:t>
            </a:r>
            <a:r>
              <a:rPr lang="nb-NO" altLang="nb-NO" dirty="0" smtClean="0"/>
              <a:t>. § 13 b nr. 6</a:t>
            </a:r>
          </a:p>
          <a:p>
            <a:r>
              <a:rPr lang="nb-NO" altLang="nb-NO" dirty="0" smtClean="0"/>
              <a:t>Konkret vurdering og avveining av hensyn: </a:t>
            </a:r>
          </a:p>
          <a:p>
            <a:pPr lvl="1"/>
            <a:r>
              <a:rPr lang="nb-NO" altLang="nb-NO" dirty="0" smtClean="0"/>
              <a:t>Hvor </a:t>
            </a:r>
            <a:r>
              <a:rPr lang="nb-NO" altLang="nb-NO" dirty="0" smtClean="0"/>
              <a:t>alvorlig er forholdet?</a:t>
            </a:r>
          </a:p>
          <a:p>
            <a:pPr lvl="1"/>
            <a:r>
              <a:rPr lang="nb-NO" altLang="nb-NO" dirty="0" smtClean="0"/>
              <a:t>hvordan vil en anmeldelse påvirke barneverntjenestens videre arbeid dersom saken henlegges</a:t>
            </a:r>
            <a:r>
              <a:rPr lang="nb-NO" altLang="nb-NO" dirty="0" smtClean="0"/>
              <a:t>?</a:t>
            </a:r>
          </a:p>
          <a:p>
            <a:pPr lvl="1"/>
            <a:r>
              <a:rPr lang="nb-NO" altLang="nb-NO" dirty="0" smtClean="0"/>
              <a:t>Hvordan vil en straffesak påvirke barn og pårørende?</a:t>
            </a:r>
          </a:p>
          <a:p>
            <a:pPr lvl="1"/>
            <a:r>
              <a:rPr lang="nb-NO" altLang="nb-NO" dirty="0" smtClean="0"/>
              <a:t>Vil </a:t>
            </a:r>
            <a:r>
              <a:rPr lang="nb-NO" altLang="nb-NO" dirty="0" smtClean="0"/>
              <a:t>en anmeldelse være barnets beste?</a:t>
            </a:r>
          </a:p>
          <a:p>
            <a:pPr lvl="1"/>
            <a:r>
              <a:rPr lang="nb-NO" altLang="nb-NO" dirty="0" smtClean="0"/>
              <a:t>Hva hvis barnet tydelig motsetter seg en anmeldelse?</a:t>
            </a:r>
          </a:p>
        </p:txBody>
      </p:sp>
    </p:spTree>
    <p:extLst>
      <p:ext uri="{BB962C8B-B14F-4D97-AF65-F5344CB8AC3E}">
        <p14:creationId xmlns:p14="http://schemas.microsoft.com/office/powerpoint/2010/main" val="2530893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kan barneverntjenesten gjøre?</a:t>
            </a:r>
            <a:endParaRPr lang="nb-NO" dirty="0"/>
          </a:p>
        </p:txBody>
      </p:sp>
      <p:sp>
        <p:nvSpPr>
          <p:cNvPr id="3" name="Plassholder for innhold 2"/>
          <p:cNvSpPr>
            <a:spLocks noGrp="1"/>
          </p:cNvSpPr>
          <p:nvPr>
            <p:ph idx="1"/>
          </p:nvPr>
        </p:nvSpPr>
        <p:spPr>
          <a:xfrm>
            <a:off x="468000" y="1194423"/>
            <a:ext cx="7920000" cy="5042889"/>
          </a:xfrm>
        </p:spPr>
        <p:txBody>
          <a:bodyPr>
            <a:normAutofit lnSpcReduction="10000"/>
          </a:bodyPr>
          <a:lstStyle/>
          <a:p>
            <a:pPr>
              <a:lnSpc>
                <a:spcPct val="90000"/>
              </a:lnSpc>
              <a:buFont typeface="Arial" panose="020B0604020202020204" pitchFamily="34" charset="0"/>
              <a:buChar char="•"/>
              <a:defRPr/>
            </a:pPr>
            <a:r>
              <a:rPr lang="nb-NO" dirty="0" smtClean="0"/>
              <a:t>Undersøke barnets totale omsorgssituasjon – begge hjem</a:t>
            </a:r>
          </a:p>
          <a:p>
            <a:pPr>
              <a:lnSpc>
                <a:spcPct val="90000"/>
              </a:lnSpc>
              <a:buFont typeface="Arial" panose="020B0604020202020204" pitchFamily="34" charset="0"/>
              <a:buChar char="•"/>
              <a:defRPr/>
            </a:pPr>
            <a:r>
              <a:rPr lang="nb-NO" dirty="0" smtClean="0"/>
              <a:t>Ved </a:t>
            </a:r>
            <a:r>
              <a:rPr lang="nb-NO" dirty="0"/>
              <a:t>bekymring for barn på samvær</a:t>
            </a:r>
          </a:p>
          <a:p>
            <a:pPr lvl="1">
              <a:lnSpc>
                <a:spcPct val="90000"/>
              </a:lnSpc>
              <a:defRPr/>
            </a:pPr>
            <a:r>
              <a:rPr lang="nb-NO" dirty="0"/>
              <a:t>råde mor/far til å ta nødvendige skritt for å </a:t>
            </a:r>
            <a:r>
              <a:rPr lang="nb-NO" dirty="0" smtClean="0"/>
              <a:t>stanse eller endre </a:t>
            </a:r>
            <a:r>
              <a:rPr lang="nb-NO" dirty="0"/>
              <a:t>samvær</a:t>
            </a:r>
          </a:p>
          <a:p>
            <a:pPr lvl="2">
              <a:lnSpc>
                <a:spcPct val="90000"/>
              </a:lnSpc>
              <a:defRPr/>
            </a:pPr>
            <a:r>
              <a:rPr lang="nb-NO" dirty="0"/>
              <a:t>Endre </a:t>
            </a:r>
            <a:r>
              <a:rPr lang="nb-NO" dirty="0" smtClean="0"/>
              <a:t>avtale </a:t>
            </a:r>
            <a:endParaRPr lang="nb-NO" dirty="0"/>
          </a:p>
          <a:p>
            <a:pPr lvl="2">
              <a:lnSpc>
                <a:spcPct val="90000"/>
              </a:lnSpc>
              <a:defRPr/>
            </a:pPr>
            <a:r>
              <a:rPr lang="nb-NO" dirty="0"/>
              <a:t>Reise </a:t>
            </a:r>
            <a:r>
              <a:rPr lang="nb-NO" dirty="0" smtClean="0"/>
              <a:t>(ny) sak </a:t>
            </a:r>
            <a:r>
              <a:rPr lang="nb-NO" dirty="0"/>
              <a:t>for </a:t>
            </a:r>
            <a:r>
              <a:rPr lang="nb-NO" dirty="0" smtClean="0"/>
              <a:t>tingretten</a:t>
            </a:r>
            <a:endParaRPr lang="nb-NO" dirty="0"/>
          </a:p>
          <a:p>
            <a:pPr lvl="2">
              <a:lnSpc>
                <a:spcPct val="90000"/>
              </a:lnSpc>
              <a:defRPr/>
            </a:pPr>
            <a:r>
              <a:rPr lang="nb-NO" dirty="0"/>
              <a:t>Kreve midlertidig stans i samvær</a:t>
            </a:r>
          </a:p>
          <a:p>
            <a:pPr lvl="1">
              <a:lnSpc>
                <a:spcPct val="90000"/>
              </a:lnSpc>
              <a:defRPr/>
            </a:pPr>
            <a:r>
              <a:rPr lang="nb-NO" dirty="0"/>
              <a:t>P</a:t>
            </a:r>
            <a:r>
              <a:rPr lang="nb-NO" dirty="0" smtClean="0"/>
              <a:t>olitianmelde</a:t>
            </a:r>
          </a:p>
          <a:p>
            <a:pPr>
              <a:lnSpc>
                <a:spcPct val="90000"/>
              </a:lnSpc>
              <a:buFont typeface="Arial" pitchFamily="34" charset="0"/>
              <a:buChar char="•"/>
              <a:defRPr/>
            </a:pPr>
            <a:r>
              <a:rPr lang="nb-NO" dirty="0" smtClean="0"/>
              <a:t>Undersøke og </a:t>
            </a:r>
            <a:r>
              <a:rPr lang="nb-NO" dirty="0" err="1" smtClean="0"/>
              <a:t>evt</a:t>
            </a:r>
            <a:r>
              <a:rPr lang="nb-NO" dirty="0" smtClean="0"/>
              <a:t> iverksette frivillige hjelpetiltak</a:t>
            </a:r>
          </a:p>
          <a:p>
            <a:pPr>
              <a:lnSpc>
                <a:spcPct val="90000"/>
              </a:lnSpc>
              <a:buFont typeface="Arial" pitchFamily="34" charset="0"/>
              <a:buChar char="•"/>
              <a:defRPr/>
            </a:pPr>
            <a:r>
              <a:rPr lang="nb-NO" dirty="0" smtClean="0"/>
              <a:t>Pålegg om hjelpetiltak? </a:t>
            </a:r>
            <a:endParaRPr lang="nb-NO" dirty="0"/>
          </a:p>
          <a:p>
            <a:pPr lvl="1">
              <a:lnSpc>
                <a:spcPct val="90000"/>
              </a:lnSpc>
              <a:buFont typeface="Arial" pitchFamily="34" charset="0"/>
              <a:buChar char="•"/>
              <a:defRPr/>
            </a:pPr>
            <a:r>
              <a:rPr lang="nb-NO" dirty="0" smtClean="0"/>
              <a:t>Hva er barnets ‘hjem’?</a:t>
            </a:r>
          </a:p>
          <a:p>
            <a:pPr>
              <a:lnSpc>
                <a:spcPct val="90000"/>
              </a:lnSpc>
              <a:buFont typeface="Arial" pitchFamily="34" charset="0"/>
              <a:buChar char="•"/>
              <a:defRPr/>
            </a:pPr>
            <a:r>
              <a:rPr lang="nb-NO" dirty="0" smtClean="0"/>
              <a:t>Samarbeide med andre instanser, nettverk</a:t>
            </a:r>
          </a:p>
          <a:p>
            <a:pPr>
              <a:lnSpc>
                <a:spcPct val="90000"/>
              </a:lnSpc>
              <a:buFont typeface="Arial" pitchFamily="34" charset="0"/>
              <a:buChar char="•"/>
              <a:defRPr/>
            </a:pPr>
            <a:r>
              <a:rPr lang="nb-NO" dirty="0" smtClean="0"/>
              <a:t>Mekling og forhandling!</a:t>
            </a:r>
          </a:p>
          <a:p>
            <a:pPr>
              <a:lnSpc>
                <a:spcPct val="90000"/>
              </a:lnSpc>
              <a:buFont typeface="Arial" pitchFamily="34" charset="0"/>
              <a:buChar char="•"/>
              <a:defRPr/>
            </a:pPr>
            <a:r>
              <a:rPr lang="nb-NO" dirty="0" smtClean="0"/>
              <a:t>Akuttvedtak </a:t>
            </a:r>
            <a:endParaRPr lang="nb-NO" dirty="0"/>
          </a:p>
          <a:p>
            <a:endParaRPr lang="nb-NO" dirty="0"/>
          </a:p>
        </p:txBody>
      </p:sp>
    </p:spTree>
    <p:extLst>
      <p:ext uri="{BB962C8B-B14F-4D97-AF65-F5344CB8AC3E}">
        <p14:creationId xmlns:p14="http://schemas.microsoft.com/office/powerpoint/2010/main" val="35447002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nb-NO" dirty="0" smtClean="0"/>
              <a:t>Betydningen av andre (retts)instanser (negative) avgjørelser</a:t>
            </a:r>
          </a:p>
        </p:txBody>
      </p:sp>
      <p:sp>
        <p:nvSpPr>
          <p:cNvPr id="9219" name="Rectangle 3"/>
          <p:cNvSpPr>
            <a:spLocks noGrp="1" noChangeArrowheads="1"/>
          </p:cNvSpPr>
          <p:nvPr>
            <p:ph idx="1"/>
          </p:nvPr>
        </p:nvSpPr>
        <p:spPr/>
        <p:txBody>
          <a:bodyPr/>
          <a:lstStyle/>
          <a:p>
            <a:pPr>
              <a:lnSpc>
                <a:spcPct val="90000"/>
              </a:lnSpc>
              <a:buFont typeface="Arial" panose="020B0604020202020204" pitchFamily="34" charset="0"/>
              <a:buChar char="•"/>
            </a:pPr>
            <a:r>
              <a:rPr lang="nb-NO" sz="2200" dirty="0" smtClean="0"/>
              <a:t>Aktuelle situasjoner:</a:t>
            </a:r>
          </a:p>
          <a:p>
            <a:pPr>
              <a:lnSpc>
                <a:spcPct val="90000"/>
              </a:lnSpc>
              <a:buFont typeface="Arial" panose="020B0604020202020204" pitchFamily="34" charset="0"/>
              <a:buChar char="•"/>
            </a:pPr>
            <a:r>
              <a:rPr lang="nb-NO" sz="2200" dirty="0" smtClean="0"/>
              <a:t>Familievernkontoret har gitt opp/foreldrene vil ikke tilbake dit</a:t>
            </a:r>
          </a:p>
          <a:p>
            <a:pPr>
              <a:lnSpc>
                <a:spcPct val="90000"/>
              </a:lnSpc>
              <a:buFont typeface="Arial" panose="020B0604020202020204" pitchFamily="34" charset="0"/>
              <a:buChar char="•"/>
            </a:pPr>
            <a:r>
              <a:rPr lang="nb-NO" sz="2200" dirty="0" smtClean="0"/>
              <a:t>Politiet henlegger etter ‘etter bevisets stilling’</a:t>
            </a:r>
          </a:p>
          <a:p>
            <a:pPr>
              <a:lnSpc>
                <a:spcPct val="90000"/>
              </a:lnSpc>
              <a:buFont typeface="Arial" panose="020B0604020202020204" pitchFamily="34" charset="0"/>
              <a:buChar char="•"/>
            </a:pPr>
            <a:r>
              <a:rPr lang="nb-NO" sz="2200" dirty="0" smtClean="0"/>
              <a:t>Domstolen </a:t>
            </a:r>
          </a:p>
          <a:p>
            <a:pPr lvl="2">
              <a:lnSpc>
                <a:spcPct val="90000"/>
              </a:lnSpc>
            </a:pPr>
            <a:r>
              <a:rPr lang="nb-NO" sz="1800" dirty="0" smtClean="0"/>
              <a:t>avviser krav om midlertidig stans i samvær</a:t>
            </a:r>
          </a:p>
          <a:p>
            <a:pPr lvl="2">
              <a:lnSpc>
                <a:spcPct val="90000"/>
              </a:lnSpc>
            </a:pPr>
            <a:r>
              <a:rPr lang="nb-NO" sz="1800" dirty="0" smtClean="0"/>
              <a:t>tilkjenner samvær uten tilsyn, eller</a:t>
            </a:r>
          </a:p>
          <a:p>
            <a:pPr lvl="2">
              <a:lnSpc>
                <a:spcPct val="90000"/>
              </a:lnSpc>
            </a:pPr>
            <a:r>
              <a:rPr lang="nb-NO" sz="1800" dirty="0" smtClean="0"/>
              <a:t>Overfører omsorgen til den ‘mistenkte’ forelderen</a:t>
            </a:r>
          </a:p>
          <a:p>
            <a:pPr>
              <a:lnSpc>
                <a:spcPct val="90000"/>
              </a:lnSpc>
            </a:pPr>
            <a:r>
              <a:rPr lang="nb-NO" i="1" dirty="0" smtClean="0"/>
              <a:t>Ugyldiggjøring</a:t>
            </a:r>
            <a:r>
              <a:rPr lang="nb-NO" dirty="0" smtClean="0"/>
              <a:t> av barnevernets risikovurderinger</a:t>
            </a:r>
          </a:p>
          <a:p>
            <a:pPr>
              <a:lnSpc>
                <a:spcPct val="90000"/>
              </a:lnSpc>
            </a:pPr>
            <a:r>
              <a:rPr lang="nb-NO" sz="2400" dirty="0" smtClean="0"/>
              <a:t>Hva kan </a:t>
            </a:r>
            <a:r>
              <a:rPr lang="nb-NO" sz="2400" dirty="0" err="1" smtClean="0"/>
              <a:t>bvt</a:t>
            </a:r>
            <a:r>
              <a:rPr lang="nb-NO" sz="2400" dirty="0" smtClean="0"/>
              <a:t> gjøre med en fortsatt ’levende’ bekymring for barnet?</a:t>
            </a:r>
          </a:p>
        </p:txBody>
      </p:sp>
    </p:spTree>
    <p:extLst>
      <p:ext uri="{BB962C8B-B14F-4D97-AF65-F5344CB8AC3E}">
        <p14:creationId xmlns:p14="http://schemas.microsoft.com/office/powerpoint/2010/main" val="904759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nb-NO" smtClean="0"/>
              <a:t>Presentasjon av prosjektet</a:t>
            </a:r>
          </a:p>
        </p:txBody>
      </p:sp>
      <p:sp>
        <p:nvSpPr>
          <p:cNvPr id="12291" name="Rectangle 3"/>
          <p:cNvSpPr>
            <a:spLocks noGrp="1" noChangeArrowheads="1"/>
          </p:cNvSpPr>
          <p:nvPr>
            <p:ph idx="1"/>
          </p:nvPr>
        </p:nvSpPr>
        <p:spPr/>
        <p:txBody>
          <a:bodyPr>
            <a:normAutofit lnSpcReduction="10000"/>
          </a:bodyPr>
          <a:lstStyle/>
          <a:p>
            <a:pPr>
              <a:lnSpc>
                <a:spcPct val="80000"/>
              </a:lnSpc>
              <a:buFont typeface="Arial" panose="020B0604020202020204" pitchFamily="34" charset="0"/>
              <a:buChar char="•"/>
            </a:pPr>
            <a:r>
              <a:rPr lang="nb-NO" dirty="0" smtClean="0"/>
              <a:t>’Barnevernets håndtering av meldinger om vold/overgrep under utøvelse av samvær etter barneloven’</a:t>
            </a:r>
          </a:p>
          <a:p>
            <a:pPr>
              <a:lnSpc>
                <a:spcPct val="80000"/>
              </a:lnSpc>
              <a:buFont typeface="Arial" panose="020B0604020202020204" pitchFamily="34" charset="0"/>
              <a:buChar char="•"/>
            </a:pPr>
            <a:r>
              <a:rPr lang="nb-NO" dirty="0" smtClean="0"/>
              <a:t>Finansiert av stiftelsen </a:t>
            </a:r>
            <a:r>
              <a:rPr lang="nb-NO" dirty="0" err="1" smtClean="0"/>
              <a:t>Wøyen</a:t>
            </a:r>
            <a:r>
              <a:rPr lang="nb-NO" dirty="0" smtClean="0"/>
              <a:t> 2012-2013</a:t>
            </a:r>
          </a:p>
          <a:p>
            <a:pPr>
              <a:lnSpc>
                <a:spcPct val="80000"/>
              </a:lnSpc>
              <a:buFont typeface="Arial" panose="020B0604020202020204" pitchFamily="34" charset="0"/>
              <a:buChar char="•"/>
            </a:pPr>
            <a:r>
              <a:rPr lang="nb-NO" dirty="0" smtClean="0"/>
              <a:t>Undersøkelse av praksis i barnevernet</a:t>
            </a:r>
          </a:p>
          <a:p>
            <a:pPr lvl="1">
              <a:lnSpc>
                <a:spcPct val="80000"/>
              </a:lnSpc>
            </a:pPr>
            <a:r>
              <a:rPr lang="nb-NO" sz="2400" dirty="0" smtClean="0"/>
              <a:t>Intervjuer med saksbehandlere ved 2 kontorer (12 intervjuer)</a:t>
            </a:r>
          </a:p>
          <a:p>
            <a:pPr lvl="1">
              <a:lnSpc>
                <a:spcPct val="80000"/>
              </a:lnSpc>
            </a:pPr>
            <a:r>
              <a:rPr lang="nb-NO" sz="2400" dirty="0" smtClean="0"/>
              <a:t>Innsyn i dokumenter (5 saker)</a:t>
            </a:r>
          </a:p>
          <a:p>
            <a:pPr>
              <a:lnSpc>
                <a:spcPct val="80000"/>
              </a:lnSpc>
              <a:buFont typeface="Arial" panose="020B0604020202020204" pitchFamily="34" charset="0"/>
              <a:buChar char="•"/>
            </a:pPr>
            <a:r>
              <a:rPr lang="nb-NO" sz="2800" dirty="0" smtClean="0"/>
              <a:t>To artikler publisert </a:t>
            </a:r>
          </a:p>
          <a:p>
            <a:pPr lvl="1">
              <a:lnSpc>
                <a:spcPct val="80000"/>
              </a:lnSpc>
              <a:buFont typeface="Arial" panose="020B0604020202020204" pitchFamily="34" charset="0"/>
              <a:buChar char="•"/>
            </a:pPr>
            <a:r>
              <a:rPr lang="nb-NO" dirty="0" smtClean="0"/>
              <a:t>Stang 2013: ‘Når vi ikke får gehør i rettsapparatet har vi tapt på vegne av barnet’</a:t>
            </a:r>
          </a:p>
          <a:p>
            <a:pPr lvl="1">
              <a:lnSpc>
                <a:spcPct val="80000"/>
              </a:lnSpc>
              <a:buFont typeface="Arial" panose="020B0604020202020204" pitchFamily="34" charset="0"/>
              <a:buChar char="•"/>
            </a:pPr>
            <a:r>
              <a:rPr lang="nb-NO" dirty="0" smtClean="0"/>
              <a:t>Stang 2014: Et barnevern i skvis mellom barnelov og barnevernlov </a:t>
            </a:r>
          </a:p>
        </p:txBody>
      </p:sp>
    </p:spTree>
    <p:extLst>
      <p:ext uri="{BB962C8B-B14F-4D97-AF65-F5344CB8AC3E}">
        <p14:creationId xmlns:p14="http://schemas.microsoft.com/office/powerpoint/2010/main" val="1905410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nb-NO" dirty="0" smtClean="0"/>
              <a:t>Noen trekk ved sakene i materialet </a:t>
            </a:r>
          </a:p>
        </p:txBody>
      </p:sp>
      <p:sp>
        <p:nvSpPr>
          <p:cNvPr id="20483" name="Rectangle 3"/>
          <p:cNvSpPr>
            <a:spLocks noGrp="1" noChangeArrowheads="1"/>
          </p:cNvSpPr>
          <p:nvPr>
            <p:ph type="body" idx="1"/>
          </p:nvPr>
        </p:nvSpPr>
        <p:spPr/>
        <p:txBody>
          <a:bodyPr/>
          <a:lstStyle/>
          <a:p>
            <a:pPr>
              <a:lnSpc>
                <a:spcPct val="80000"/>
              </a:lnSpc>
            </a:pPr>
            <a:r>
              <a:rPr lang="nb-NO" sz="2000" dirty="0" smtClean="0"/>
              <a:t>Svært komplekse saker som ofte går over flere år i rettsapparatet</a:t>
            </a:r>
          </a:p>
          <a:p>
            <a:pPr>
              <a:lnSpc>
                <a:spcPct val="80000"/>
              </a:lnSpc>
            </a:pPr>
            <a:r>
              <a:rPr lang="nb-NO" sz="2000" dirty="0" smtClean="0"/>
              <a:t>Sakene preges av flere meldinger fra </a:t>
            </a:r>
            <a:r>
              <a:rPr lang="nb-NO" sz="2000" dirty="0" err="1" smtClean="0"/>
              <a:t>off</a:t>
            </a:r>
            <a:r>
              <a:rPr lang="nb-NO" sz="2000" dirty="0" smtClean="0"/>
              <a:t> instanser med opplysningsplikt</a:t>
            </a:r>
          </a:p>
          <a:p>
            <a:pPr>
              <a:lnSpc>
                <a:spcPct val="80000"/>
              </a:lnSpc>
            </a:pPr>
            <a:r>
              <a:rPr lang="nb-NO" sz="2000" dirty="0" smtClean="0"/>
              <a:t>Sakkyndige: varierende bruk og varierende kvalitet</a:t>
            </a:r>
          </a:p>
          <a:p>
            <a:pPr>
              <a:lnSpc>
                <a:spcPct val="80000"/>
              </a:lnSpc>
            </a:pPr>
            <a:r>
              <a:rPr lang="nb-NO" sz="2000" dirty="0" smtClean="0"/>
              <a:t>Når politiet henlegger eller domstolene tilkjenner samvær uten tilsyn til påstått overgriper: utfordrende situasjon </a:t>
            </a:r>
          </a:p>
          <a:p>
            <a:pPr>
              <a:lnSpc>
                <a:spcPct val="80000"/>
              </a:lnSpc>
            </a:pPr>
            <a:r>
              <a:rPr lang="nb-NO" sz="2000" dirty="0" smtClean="0"/>
              <a:t>Ser at bekymringen da kan ’snu’ fra den ene til den andre forelderen</a:t>
            </a:r>
          </a:p>
          <a:p>
            <a:pPr lvl="1">
              <a:lnSpc>
                <a:spcPct val="80000"/>
              </a:lnSpc>
            </a:pPr>
            <a:r>
              <a:rPr lang="nb-NO" sz="1800" dirty="0" smtClean="0"/>
              <a:t>Eks mor ‘planter falske minner’, mor er psykisk ustabil, manipulerer barnet, ‘trekker overgrepskortet’, bruker barnet for å hevne seg på far </a:t>
            </a:r>
            <a:r>
              <a:rPr lang="nb-NO" sz="1800" dirty="0" err="1" smtClean="0"/>
              <a:t>osv</a:t>
            </a:r>
            <a:endParaRPr lang="nb-NO" sz="1800" dirty="0" smtClean="0"/>
          </a:p>
          <a:p>
            <a:pPr>
              <a:lnSpc>
                <a:spcPct val="80000"/>
              </a:lnSpc>
            </a:pPr>
            <a:r>
              <a:rPr lang="nb-NO" sz="2000" dirty="0" smtClean="0"/>
              <a:t>Ulike instanser har ulike tolkninger og ulike oppgaver. Barnevernet er den instans som i størst grad tar barnets perspektiv – gir </a:t>
            </a:r>
            <a:r>
              <a:rPr lang="nb-NO" sz="2000" dirty="0" err="1" smtClean="0"/>
              <a:t>bvt</a:t>
            </a:r>
            <a:r>
              <a:rPr lang="nb-NO" sz="2000" dirty="0" smtClean="0"/>
              <a:t> en spesiell posisjon/autoritet</a:t>
            </a:r>
          </a:p>
        </p:txBody>
      </p:sp>
    </p:spTree>
    <p:extLst>
      <p:ext uri="{BB962C8B-B14F-4D97-AF65-F5344CB8AC3E}">
        <p14:creationId xmlns:p14="http://schemas.microsoft.com/office/powerpoint/2010/main" val="36952627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nb-NO" sz="3600" dirty="0" smtClean="0"/>
              <a:t>Eksempel </a:t>
            </a:r>
          </a:p>
        </p:txBody>
      </p:sp>
      <p:sp>
        <p:nvSpPr>
          <p:cNvPr id="19459" name="Rectangle 3"/>
          <p:cNvSpPr>
            <a:spLocks noGrp="1" noChangeArrowheads="1"/>
          </p:cNvSpPr>
          <p:nvPr>
            <p:ph type="body" idx="1"/>
          </p:nvPr>
        </p:nvSpPr>
        <p:spPr/>
        <p:txBody>
          <a:bodyPr>
            <a:normAutofit lnSpcReduction="10000"/>
          </a:bodyPr>
          <a:lstStyle/>
          <a:p>
            <a:pPr>
              <a:lnSpc>
                <a:spcPct val="90000"/>
              </a:lnSpc>
              <a:buFont typeface="Arial" panose="020B0604020202020204" pitchFamily="34" charset="0"/>
              <a:buChar char="•"/>
            </a:pPr>
            <a:r>
              <a:rPr lang="nb-NO" sz="2000" dirty="0" smtClean="0"/>
              <a:t>Jente 3 år</a:t>
            </a:r>
          </a:p>
          <a:p>
            <a:pPr>
              <a:lnSpc>
                <a:spcPct val="90000"/>
              </a:lnSpc>
              <a:buFont typeface="Arial" panose="020B0604020202020204" pitchFamily="34" charset="0"/>
              <a:buChar char="•"/>
            </a:pPr>
            <a:r>
              <a:rPr lang="nb-NO" sz="2000" dirty="0" smtClean="0"/>
              <a:t>Far tilkjent samvær i retten, mor bekymret for seksuelle overgrep under samvær</a:t>
            </a:r>
          </a:p>
          <a:p>
            <a:pPr>
              <a:lnSpc>
                <a:spcPct val="90000"/>
              </a:lnSpc>
              <a:buFont typeface="Arial" panose="020B0604020202020204" pitchFamily="34" charset="0"/>
              <a:buChar char="•"/>
            </a:pPr>
            <a:r>
              <a:rPr lang="nb-NO" sz="2000" dirty="0" smtClean="0"/>
              <a:t>Mor får beskjed av advokat om å godta dommen samtidig som hun bør loggføre barnets reaksjoner og uttalelser etter samværene</a:t>
            </a:r>
          </a:p>
          <a:p>
            <a:pPr>
              <a:lnSpc>
                <a:spcPct val="90000"/>
              </a:lnSpc>
              <a:buFont typeface="Arial" panose="020B0604020202020204" pitchFamily="34" charset="0"/>
              <a:buChar char="•"/>
            </a:pPr>
            <a:r>
              <a:rPr lang="nb-NO" sz="2000" dirty="0" smtClean="0"/>
              <a:t>Retten uttaler at hvis mor boikotter samvær, vil far bli rådet til å kreve omsorgen overført til seg</a:t>
            </a:r>
          </a:p>
          <a:p>
            <a:pPr>
              <a:lnSpc>
                <a:spcPct val="90000"/>
              </a:lnSpc>
              <a:buFont typeface="Arial" panose="020B0604020202020204" pitchFamily="34" charset="0"/>
              <a:buChar char="•"/>
            </a:pPr>
            <a:r>
              <a:rPr lang="nb-NO" sz="2000" dirty="0" smtClean="0"/>
              <a:t>Mor trosser rettens advarsel.</a:t>
            </a:r>
          </a:p>
          <a:p>
            <a:pPr>
              <a:lnSpc>
                <a:spcPct val="90000"/>
              </a:lnSpc>
              <a:buFont typeface="Arial" panose="020B0604020202020204" pitchFamily="34" charset="0"/>
              <a:buChar char="•"/>
            </a:pPr>
            <a:r>
              <a:rPr lang="nb-NO" sz="2000" dirty="0" smtClean="0"/>
              <a:t>Mors dilemma: hvis hun sendte barnet på samvær  til en far hun mente misbrukte barnet, ville hun bli vurdert som en dårlig omsorgsperson dersom hun ikke klarte å beskytte barnet</a:t>
            </a:r>
          </a:p>
          <a:p>
            <a:pPr>
              <a:lnSpc>
                <a:spcPct val="90000"/>
              </a:lnSpc>
              <a:buFont typeface="Arial" panose="020B0604020202020204" pitchFamily="34" charset="0"/>
              <a:buChar char="•"/>
            </a:pPr>
            <a:r>
              <a:rPr lang="nb-NO" sz="2000" dirty="0" smtClean="0"/>
              <a:t>Far aksepterer en periode uten samvær mens saken behandles på nytt i tingretten</a:t>
            </a:r>
          </a:p>
        </p:txBody>
      </p:sp>
    </p:spTree>
    <p:extLst>
      <p:ext uri="{BB962C8B-B14F-4D97-AF65-F5344CB8AC3E}">
        <p14:creationId xmlns:p14="http://schemas.microsoft.com/office/powerpoint/2010/main" val="20564525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nb-NO" dirty="0" smtClean="0"/>
              <a:t>Eks  (</a:t>
            </a:r>
            <a:r>
              <a:rPr lang="nb-NO" dirty="0" err="1" smtClean="0"/>
              <a:t>fts</a:t>
            </a:r>
            <a:r>
              <a:rPr lang="nb-NO" dirty="0" smtClean="0"/>
              <a:t>.)</a:t>
            </a:r>
          </a:p>
        </p:txBody>
      </p:sp>
      <p:sp>
        <p:nvSpPr>
          <p:cNvPr id="22531" name="Rectangle 3"/>
          <p:cNvSpPr>
            <a:spLocks noGrp="1" noChangeArrowheads="1"/>
          </p:cNvSpPr>
          <p:nvPr>
            <p:ph type="body" idx="1"/>
          </p:nvPr>
        </p:nvSpPr>
        <p:spPr/>
        <p:txBody>
          <a:bodyPr/>
          <a:lstStyle/>
          <a:p>
            <a:pPr>
              <a:lnSpc>
                <a:spcPct val="80000"/>
              </a:lnSpc>
              <a:buFont typeface="Arial" panose="020B0604020202020204" pitchFamily="34" charset="0"/>
              <a:buChar char="•"/>
            </a:pPr>
            <a:r>
              <a:rPr lang="nb-NO" sz="2000" dirty="0" smtClean="0"/>
              <a:t>Mor krevet så midlertidig stans i samvær etter barneloven, men retten avviser dette, far får samvær uten tilsyn</a:t>
            </a:r>
          </a:p>
          <a:p>
            <a:pPr>
              <a:lnSpc>
                <a:spcPct val="80000"/>
              </a:lnSpc>
              <a:buFont typeface="Arial" panose="020B0604020202020204" pitchFamily="34" charset="0"/>
              <a:buChar char="•"/>
            </a:pPr>
            <a:r>
              <a:rPr lang="nb-NO" sz="2000" dirty="0" smtClean="0"/>
              <a:t>Forholdet anmeldt to ganger, politiet henlagt to ganger. Ikke </a:t>
            </a:r>
            <a:r>
              <a:rPr lang="nb-NO" sz="2000" dirty="0" smtClean="0"/>
              <a:t>dommeravhør i </a:t>
            </a:r>
            <a:r>
              <a:rPr lang="nb-NO" sz="2000" dirty="0" err="1" smtClean="0"/>
              <a:t>barnehuset</a:t>
            </a:r>
            <a:r>
              <a:rPr lang="nb-NO" sz="2000" dirty="0" smtClean="0"/>
              <a:t>.</a:t>
            </a:r>
            <a:endParaRPr lang="nb-NO" sz="2000" dirty="0" smtClean="0"/>
          </a:p>
          <a:p>
            <a:pPr>
              <a:lnSpc>
                <a:spcPct val="80000"/>
              </a:lnSpc>
              <a:buFont typeface="Arial" panose="020B0604020202020204" pitchFamily="34" charset="0"/>
              <a:buChar char="•"/>
            </a:pPr>
            <a:r>
              <a:rPr lang="nb-NO" sz="2000" dirty="0" smtClean="0"/>
              <a:t>Mors lydopptak fra samtaler der jenta beskriver konkrete seksuelle overgrep</a:t>
            </a:r>
          </a:p>
          <a:p>
            <a:pPr>
              <a:lnSpc>
                <a:spcPct val="80000"/>
              </a:lnSpc>
              <a:buFont typeface="Arial" panose="020B0604020202020204" pitchFamily="34" charset="0"/>
              <a:buChar char="•"/>
            </a:pPr>
            <a:r>
              <a:rPr lang="nb-NO" sz="2000" dirty="0" smtClean="0"/>
              <a:t>Jenta forteller bare om dette til mor. Når andre spør sier hun bare ’pappa er slem’</a:t>
            </a:r>
          </a:p>
          <a:p>
            <a:pPr>
              <a:lnSpc>
                <a:spcPct val="80000"/>
              </a:lnSpc>
              <a:buFont typeface="Arial" panose="020B0604020202020204" pitchFamily="34" charset="0"/>
              <a:buChar char="•"/>
            </a:pPr>
            <a:r>
              <a:rPr lang="nb-NO" sz="2000" dirty="0" smtClean="0"/>
              <a:t>For vagt og lite konkret til at politi og domstol legger overgrep til grunn</a:t>
            </a:r>
          </a:p>
          <a:p>
            <a:pPr>
              <a:lnSpc>
                <a:spcPct val="80000"/>
              </a:lnSpc>
              <a:buFont typeface="Arial" panose="020B0604020202020204" pitchFamily="34" charset="0"/>
              <a:buChar char="•"/>
            </a:pPr>
            <a:r>
              <a:rPr lang="nb-NO" sz="2000" dirty="0" smtClean="0"/>
              <a:t>Barneverntjenesten henlegger saken med bekymring, far samtykker ikke i tiltak/kontakt med barnevernet. Mor boikotter samvær.</a:t>
            </a:r>
          </a:p>
          <a:p>
            <a:pPr>
              <a:lnSpc>
                <a:spcPct val="80000"/>
              </a:lnSpc>
            </a:pPr>
            <a:endParaRPr lang="nb-NO" sz="1800" dirty="0" smtClean="0"/>
          </a:p>
        </p:txBody>
      </p:sp>
    </p:spTree>
    <p:extLst>
      <p:ext uri="{BB962C8B-B14F-4D97-AF65-F5344CB8AC3E}">
        <p14:creationId xmlns:p14="http://schemas.microsoft.com/office/powerpoint/2010/main" val="16629261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nb-NO" smtClean="0"/>
              <a:t>Saksbehandleres dilemmaer</a:t>
            </a:r>
          </a:p>
        </p:txBody>
      </p:sp>
      <p:sp>
        <p:nvSpPr>
          <p:cNvPr id="23555" name="Rectangle 3"/>
          <p:cNvSpPr>
            <a:spLocks noGrp="1" noChangeArrowheads="1"/>
          </p:cNvSpPr>
          <p:nvPr>
            <p:ph type="body" idx="1"/>
          </p:nvPr>
        </p:nvSpPr>
        <p:spPr/>
        <p:txBody>
          <a:bodyPr/>
          <a:lstStyle/>
          <a:p>
            <a:pPr>
              <a:lnSpc>
                <a:spcPct val="80000"/>
              </a:lnSpc>
              <a:buFont typeface="Arial" panose="020B0604020202020204" pitchFamily="34" charset="0"/>
              <a:buChar char="•"/>
            </a:pPr>
            <a:r>
              <a:rPr lang="nb-NO" sz="2000" dirty="0" smtClean="0">
                <a:latin typeface="Arial Unicode MS" pitchFamily="34" charset="-128"/>
              </a:rPr>
              <a:t>’Barnefordelingssaker er jo ikke vårt bord, men vi får flere og flere saker med foreldrekonflikter. Ressurssterke foreldre med hver sin advokat som har kjørt sak i årevis’.</a:t>
            </a:r>
          </a:p>
          <a:p>
            <a:pPr>
              <a:lnSpc>
                <a:spcPct val="80000"/>
              </a:lnSpc>
              <a:buFont typeface="Arial" panose="020B0604020202020204" pitchFamily="34" charset="0"/>
              <a:buChar char="•"/>
            </a:pPr>
            <a:r>
              <a:rPr lang="nb-NO" sz="2000" dirty="0" smtClean="0">
                <a:latin typeface="Arial Unicode MS" pitchFamily="34" charset="-128"/>
              </a:rPr>
              <a:t>’Når vi ikke får gehør i rettsapparatet har vi tapt på vegne av barnet’.</a:t>
            </a:r>
          </a:p>
          <a:p>
            <a:pPr>
              <a:lnSpc>
                <a:spcPct val="80000"/>
              </a:lnSpc>
              <a:buFont typeface="Arial" panose="020B0604020202020204" pitchFamily="34" charset="0"/>
              <a:buChar char="•"/>
            </a:pPr>
            <a:r>
              <a:rPr lang="nb-NO" sz="2000" dirty="0" smtClean="0">
                <a:latin typeface="Arial Unicode MS" pitchFamily="34" charset="-128"/>
              </a:rPr>
              <a:t>’Familievernet ga opp – så fikk vi saken’.</a:t>
            </a:r>
          </a:p>
          <a:p>
            <a:pPr>
              <a:lnSpc>
                <a:spcPct val="80000"/>
              </a:lnSpc>
              <a:buFont typeface="Arial" panose="020B0604020202020204" pitchFamily="34" charset="0"/>
              <a:buChar char="•"/>
            </a:pPr>
            <a:r>
              <a:rPr lang="nb-NO" sz="2000" dirty="0" smtClean="0">
                <a:latin typeface="Arial Unicode MS" pitchFamily="34" charset="-128"/>
              </a:rPr>
              <a:t>’Politiet har henlagt to ganger uten at jenta er avhørt på </a:t>
            </a:r>
            <a:r>
              <a:rPr lang="nb-NO" sz="2000" dirty="0" err="1" smtClean="0">
                <a:latin typeface="Arial Unicode MS" pitchFamily="34" charset="-128"/>
              </a:rPr>
              <a:t>barnehus</a:t>
            </a:r>
            <a:r>
              <a:rPr lang="nb-NO" sz="2000" dirty="0" smtClean="0">
                <a:latin typeface="Arial Unicode MS" pitchFamily="34" charset="-128"/>
              </a:rPr>
              <a:t>. Skal vi anmelde på nytt? Det er jo alvorlige meldinger’</a:t>
            </a:r>
          </a:p>
          <a:p>
            <a:pPr>
              <a:lnSpc>
                <a:spcPct val="80000"/>
              </a:lnSpc>
              <a:buFont typeface="Arial" panose="020B0604020202020204" pitchFamily="34" charset="0"/>
              <a:buChar char="•"/>
            </a:pPr>
            <a:r>
              <a:rPr lang="nb-NO" sz="2000" dirty="0">
                <a:latin typeface="Arial Unicode MS" pitchFamily="34" charset="-128"/>
              </a:rPr>
              <a:t>’Når jeg kom inn i saken nå, så ble jeg … jeg tenkte da jeg kom inn i saken hva hvis hun nå bor hos far og faktisk blir utsatt for overgrep.. Hvis jeg skulle jobbe med saken, så måtte det skje noe annet fordi hun fortsetter å fortelle og fortelle, om grovere og grovere overgrep’</a:t>
            </a:r>
          </a:p>
          <a:p>
            <a:pPr>
              <a:lnSpc>
                <a:spcPct val="80000"/>
              </a:lnSpc>
            </a:pPr>
            <a:endParaRPr lang="nb-NO" sz="1800" dirty="0" smtClean="0">
              <a:latin typeface="Arial Unicode MS" pitchFamily="34" charset="-128"/>
            </a:endParaRPr>
          </a:p>
        </p:txBody>
      </p:sp>
    </p:spTree>
    <p:extLst>
      <p:ext uri="{BB962C8B-B14F-4D97-AF65-F5344CB8AC3E}">
        <p14:creationId xmlns:p14="http://schemas.microsoft.com/office/powerpoint/2010/main" val="807938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nb-NO" dirty="0" smtClean="0"/>
              <a:t>Tilsvarende </a:t>
            </a:r>
            <a:r>
              <a:rPr lang="nb-NO" dirty="0" err="1" smtClean="0"/>
              <a:t>ovservasjoner</a:t>
            </a:r>
            <a:endParaRPr lang="nb-NO" dirty="0" smtClean="0"/>
          </a:p>
        </p:txBody>
      </p:sp>
      <p:sp>
        <p:nvSpPr>
          <p:cNvPr id="28675" name="Rectangle 3"/>
          <p:cNvSpPr>
            <a:spLocks noGrp="1" noChangeArrowheads="1"/>
          </p:cNvSpPr>
          <p:nvPr>
            <p:ph type="body" sz="half" idx="1"/>
          </p:nvPr>
        </p:nvSpPr>
        <p:spPr/>
        <p:txBody>
          <a:bodyPr>
            <a:normAutofit lnSpcReduction="10000"/>
          </a:bodyPr>
          <a:lstStyle/>
          <a:p>
            <a:pPr>
              <a:lnSpc>
                <a:spcPct val="90000"/>
              </a:lnSpc>
            </a:pPr>
            <a:r>
              <a:rPr lang="nb-NO" sz="2000" dirty="0" smtClean="0"/>
              <a:t>’Slik barneloven praktiseres i dag, blir barnets beste ofte i domstolen synonymt med å få til en mest mulig lik fordeling av barnets tid mellom foreldrene, uavhengig av om dette gagner det enkelte barn. Et sentralt spørsmål i boken er hvorfor foreldres rettigheter skal overordnes det som er best for det enkelte barn?’</a:t>
            </a:r>
          </a:p>
          <a:p>
            <a:pPr>
              <a:lnSpc>
                <a:spcPct val="90000"/>
              </a:lnSpc>
            </a:pPr>
            <a:r>
              <a:rPr lang="nb-NO" sz="2000" dirty="0" err="1" smtClean="0"/>
              <a:t>Breivk</a:t>
            </a:r>
            <a:r>
              <a:rPr lang="nb-NO" sz="2000" dirty="0" smtClean="0"/>
              <a:t> og Mevik 2012</a:t>
            </a:r>
          </a:p>
          <a:p>
            <a:pPr>
              <a:lnSpc>
                <a:spcPct val="90000"/>
              </a:lnSpc>
            </a:pPr>
            <a:r>
              <a:rPr lang="nb-NO" sz="2000" dirty="0" smtClean="0"/>
              <a:t>Se også Edvardsen og Mevik 2014: Vold mot barn i hjemmet</a:t>
            </a:r>
            <a:br>
              <a:rPr lang="nb-NO" sz="2000" dirty="0" smtClean="0"/>
            </a:br>
            <a:endParaRPr lang="nb-NO" sz="2000" dirty="0" smtClean="0"/>
          </a:p>
        </p:txBody>
      </p:sp>
      <p:pic>
        <p:nvPicPr>
          <p:cNvPr id="28676" name="Picture 4" descr="?marketplaceId=200&amp;languageId=1&amp;logicalTitle=productimage_9788215020280_highres"/>
          <p:cNvPicPr>
            <a:picLocks noGrp="1" noChangeAspect="1" noChangeArrowheads="1"/>
          </p:cNvPicPr>
          <p:nvPr>
            <p:ph type="body" sz="half" idx="2"/>
          </p:nvPr>
        </p:nvPicPr>
        <p:blipFill>
          <a:blip r:embed="rId2"/>
          <a:srcRect/>
          <a:stretch>
            <a:fillRect/>
          </a:stretch>
        </p:blipFill>
        <p:spPr>
          <a:xfrm>
            <a:off x="5238750" y="1700213"/>
            <a:ext cx="2767013" cy="4114800"/>
          </a:xfrm>
          <a:noFill/>
        </p:spPr>
      </p:pic>
    </p:spTree>
    <p:extLst>
      <p:ext uri="{BB962C8B-B14F-4D97-AF65-F5344CB8AC3E}">
        <p14:creationId xmlns:p14="http://schemas.microsoft.com/office/powerpoint/2010/main" val="3785591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Opplegg</a:t>
            </a:r>
            <a:endParaRPr lang="nb-NO"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nb-NO" sz="2800" dirty="0" smtClean="0"/>
              <a:t>Hva </a:t>
            </a:r>
            <a:r>
              <a:rPr lang="nb-NO" sz="2800" dirty="0"/>
              <a:t>er komplekse samværssaker</a:t>
            </a:r>
            <a:r>
              <a:rPr lang="nb-NO" sz="2800" dirty="0" smtClean="0"/>
              <a:t>?</a:t>
            </a:r>
          </a:p>
          <a:p>
            <a:pPr>
              <a:buFont typeface="Arial" panose="020B0604020202020204" pitchFamily="34" charset="0"/>
              <a:buChar char="•"/>
            </a:pPr>
            <a:r>
              <a:rPr lang="nb-NO" sz="2800" dirty="0"/>
              <a:t>Det </a:t>
            </a:r>
            <a:r>
              <a:rPr lang="nb-NO" sz="2800" dirty="0" smtClean="0"/>
              <a:t>tosporete rettssystemet </a:t>
            </a:r>
            <a:r>
              <a:rPr lang="nb-NO" sz="2800" dirty="0"/>
              <a:t>i slike </a:t>
            </a:r>
            <a:r>
              <a:rPr lang="nb-NO" sz="2800" dirty="0" smtClean="0"/>
              <a:t>saker</a:t>
            </a:r>
          </a:p>
          <a:p>
            <a:pPr>
              <a:buFont typeface="Arial" panose="020B0604020202020204" pitchFamily="34" charset="0"/>
              <a:buChar char="•"/>
            </a:pPr>
            <a:r>
              <a:rPr lang="nb-NO" sz="2800" dirty="0" smtClean="0"/>
              <a:t>Rettslig regulering av vernet mot vold og overgrep</a:t>
            </a:r>
            <a:endParaRPr lang="nb-NO" sz="2800" dirty="0" smtClean="0"/>
          </a:p>
          <a:p>
            <a:pPr>
              <a:buFont typeface="Arial" panose="020B0604020202020204" pitchFamily="34" charset="0"/>
              <a:buChar char="•"/>
            </a:pPr>
            <a:r>
              <a:rPr lang="nb-NO" sz="2800" dirty="0" smtClean="0"/>
              <a:t>Resultater fra et prosjekt om barnevernets håndtering av komplekse samværssaker</a:t>
            </a:r>
          </a:p>
          <a:p>
            <a:pPr>
              <a:buFont typeface="Arial" panose="020B0604020202020204" pitchFamily="34" charset="0"/>
              <a:buChar char="•"/>
            </a:pPr>
            <a:r>
              <a:rPr lang="nb-NO" sz="2800" dirty="0" smtClean="0"/>
              <a:t>Spørsmål </a:t>
            </a:r>
            <a:endParaRPr lang="nb-NO" sz="2800" dirty="0"/>
          </a:p>
        </p:txBody>
      </p:sp>
      <p:sp>
        <p:nvSpPr>
          <p:cNvPr id="4" name="Date Placeholder 3"/>
          <p:cNvSpPr>
            <a:spLocks noGrp="1"/>
          </p:cNvSpPr>
          <p:nvPr>
            <p:ph type="dt" sz="half" idx="10"/>
          </p:nvPr>
        </p:nvSpPr>
        <p:spPr/>
        <p:txBody>
          <a:bodyPr/>
          <a:lstStyle/>
          <a:p>
            <a:pPr>
              <a:tabLst>
                <a:tab pos="1435100" algn="l"/>
              </a:tabLst>
            </a:pPr>
            <a:r>
              <a:rPr lang="nb-NO" smtClean="0"/>
              <a:t>Presentasjonens tittel	</a:t>
            </a:r>
            <a:fld id="{1C8F151A-9179-45A5-8196-C235B71503F4}" type="datetime1">
              <a:rPr lang="nb-NO" smtClean="0"/>
              <a:t>09.03.2015</a:t>
            </a:fld>
            <a:endParaRPr lang="nb-NO" dirty="0"/>
          </a:p>
        </p:txBody>
      </p:sp>
    </p:spTree>
    <p:extLst>
      <p:ext uri="{BB962C8B-B14F-4D97-AF65-F5344CB8AC3E}">
        <p14:creationId xmlns:p14="http://schemas.microsoft.com/office/powerpoint/2010/main" val="1724304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title"/>
          </p:nvPr>
        </p:nvSpPr>
        <p:spPr/>
        <p:txBody>
          <a:bodyPr>
            <a:normAutofit fontScale="90000"/>
          </a:bodyPr>
          <a:lstStyle/>
          <a:p>
            <a:r>
              <a:rPr lang="nb-NO" sz="3600" dirty="0" smtClean="0"/>
              <a:t>Barneombudets rapport 2012:’Barnas stemmer stilner i stormen’</a:t>
            </a:r>
          </a:p>
        </p:txBody>
      </p:sp>
      <p:sp>
        <p:nvSpPr>
          <p:cNvPr id="30723" name="AutoShape 5" descr="9k="/>
          <p:cNvSpPr>
            <a:spLocks noChangeAspect="1" noChangeArrowheads="1"/>
          </p:cNvSpPr>
          <p:nvPr/>
        </p:nvSpPr>
        <p:spPr bwMode="auto">
          <a:xfrm>
            <a:off x="0" y="0"/>
            <a:ext cx="1295400" cy="990600"/>
          </a:xfrm>
          <a:prstGeom prst="rect">
            <a:avLst/>
          </a:prstGeom>
          <a:noFill/>
          <a:ln w="9525">
            <a:noFill/>
            <a:miter lim="800000"/>
            <a:headEnd/>
            <a:tailEnd/>
          </a:ln>
        </p:spPr>
        <p:txBody>
          <a:bodyPr/>
          <a:lstStyle/>
          <a:p>
            <a:endParaRPr lang="nb-NO"/>
          </a:p>
        </p:txBody>
      </p:sp>
      <p:sp>
        <p:nvSpPr>
          <p:cNvPr id="30724" name="AutoShape 9" descr="9k="/>
          <p:cNvSpPr>
            <a:spLocks noChangeAspect="1" noChangeArrowheads="1"/>
          </p:cNvSpPr>
          <p:nvPr/>
        </p:nvSpPr>
        <p:spPr bwMode="auto">
          <a:xfrm>
            <a:off x="0" y="0"/>
            <a:ext cx="1295400" cy="990600"/>
          </a:xfrm>
          <a:prstGeom prst="rect">
            <a:avLst/>
          </a:prstGeom>
          <a:noFill/>
          <a:ln w="9525">
            <a:noFill/>
            <a:miter lim="800000"/>
            <a:headEnd/>
            <a:tailEnd/>
          </a:ln>
        </p:spPr>
        <p:txBody>
          <a:bodyPr/>
          <a:lstStyle/>
          <a:p>
            <a:endParaRPr lang="nb-NO"/>
          </a:p>
        </p:txBody>
      </p:sp>
      <p:pic>
        <p:nvPicPr>
          <p:cNvPr id="30725" name="Picture 12" descr="ANd9GcQCe611NBiLGrUL4e7IAKL4rL6melIfy2g86PhY93SJvGJzPSa6uA"/>
          <p:cNvPicPr>
            <a:picLocks noGrp="1" noChangeAspect="1" noChangeArrowheads="1"/>
          </p:cNvPicPr>
          <p:nvPr>
            <p:ph type="body" sz="half" idx="2"/>
          </p:nvPr>
        </p:nvPicPr>
        <p:blipFill>
          <a:blip r:embed="rId2"/>
          <a:srcRect/>
          <a:stretch>
            <a:fillRect/>
          </a:stretch>
        </p:blipFill>
        <p:spPr>
          <a:xfrm>
            <a:off x="5795963" y="3933825"/>
            <a:ext cx="1905000" cy="1447800"/>
          </a:xfrm>
          <a:noFill/>
        </p:spPr>
      </p:pic>
      <p:sp>
        <p:nvSpPr>
          <p:cNvPr id="30726" name="Rectangle 13"/>
          <p:cNvSpPr>
            <a:spLocks noChangeArrowheads="1"/>
          </p:cNvSpPr>
          <p:nvPr/>
        </p:nvSpPr>
        <p:spPr bwMode="auto">
          <a:xfrm>
            <a:off x="5364163" y="1916113"/>
            <a:ext cx="2462212" cy="1187450"/>
          </a:xfrm>
          <a:prstGeom prst="rect">
            <a:avLst/>
          </a:prstGeom>
          <a:noFill/>
          <a:ln w="9525">
            <a:noFill/>
            <a:miter lim="800000"/>
            <a:headEnd/>
            <a:tailEnd/>
          </a:ln>
          <a:effectLst/>
        </p:spPr>
        <p:txBody>
          <a:bodyPr>
            <a:spAutoFit/>
          </a:bodyPr>
          <a:lstStyle/>
          <a:p>
            <a:pPr>
              <a:spcBef>
                <a:spcPct val="20000"/>
              </a:spcBef>
              <a:buClr>
                <a:srgbClr val="660033"/>
              </a:buClr>
              <a:buSzPct val="120000"/>
              <a:buFontTx/>
              <a:buChar char="•"/>
            </a:pPr>
            <a:r>
              <a:rPr kumimoji="1" lang="nb-NO">
                <a:solidFill>
                  <a:srgbClr val="000000"/>
                </a:solidFill>
              </a:rPr>
              <a:t>http://bareombudet.no/publikasjoner/barnasstemme/</a:t>
            </a:r>
          </a:p>
        </p:txBody>
      </p:sp>
      <p:sp>
        <p:nvSpPr>
          <p:cNvPr id="30727" name="Rectangle 14"/>
          <p:cNvSpPr>
            <a:spLocks noGrp="1" noChangeArrowheads="1"/>
          </p:cNvSpPr>
          <p:nvPr>
            <p:ph type="body" sz="half" idx="1"/>
          </p:nvPr>
        </p:nvSpPr>
        <p:spPr/>
        <p:txBody>
          <a:bodyPr/>
          <a:lstStyle/>
          <a:p>
            <a:pPr>
              <a:lnSpc>
                <a:spcPct val="90000"/>
              </a:lnSpc>
            </a:pPr>
            <a:r>
              <a:rPr lang="nb-NO" sz="1800" dirty="0" smtClean="0"/>
              <a:t>BO Anbefaler bl.a.:</a:t>
            </a:r>
          </a:p>
          <a:p>
            <a:pPr>
              <a:lnSpc>
                <a:spcPct val="90000"/>
              </a:lnSpc>
            </a:pPr>
            <a:r>
              <a:rPr lang="nb-NO" sz="1800" dirty="0" smtClean="0"/>
              <a:t>BLD må sikre at </a:t>
            </a:r>
            <a:r>
              <a:rPr lang="nb-NO" sz="1800" dirty="0" err="1" smtClean="0"/>
              <a:t>bvt</a:t>
            </a:r>
            <a:r>
              <a:rPr lang="nb-NO" sz="1800" dirty="0" smtClean="0"/>
              <a:t> undersøker barnets </a:t>
            </a:r>
            <a:r>
              <a:rPr lang="nb-NO" sz="1800" i="1" dirty="0" smtClean="0"/>
              <a:t>totale</a:t>
            </a:r>
            <a:r>
              <a:rPr lang="nb-NO" sz="1800" dirty="0" smtClean="0"/>
              <a:t> oms. situasjon</a:t>
            </a:r>
          </a:p>
          <a:p>
            <a:pPr>
              <a:lnSpc>
                <a:spcPct val="90000"/>
              </a:lnSpc>
            </a:pPr>
            <a:r>
              <a:rPr lang="nb-NO" sz="1800" dirty="0" smtClean="0"/>
              <a:t>BLD må sikre økt kunnskap om komplekse barnefordelingssaker</a:t>
            </a:r>
          </a:p>
          <a:p>
            <a:pPr>
              <a:lnSpc>
                <a:spcPct val="90000"/>
              </a:lnSpc>
            </a:pPr>
            <a:r>
              <a:rPr lang="nb-NO" sz="1800" dirty="0" smtClean="0"/>
              <a:t>BLD må stimulere </a:t>
            </a:r>
            <a:r>
              <a:rPr lang="nb-NO" sz="1800" dirty="0" err="1" smtClean="0"/>
              <a:t>bvt</a:t>
            </a:r>
            <a:r>
              <a:rPr lang="nb-NO" sz="1800" dirty="0" smtClean="0"/>
              <a:t> til mer hensiktsmessig </a:t>
            </a:r>
            <a:r>
              <a:rPr lang="nb-NO" sz="1800" i="1" dirty="0" smtClean="0"/>
              <a:t>kartleggingsverktøy</a:t>
            </a:r>
          </a:p>
          <a:p>
            <a:pPr>
              <a:lnSpc>
                <a:spcPct val="90000"/>
              </a:lnSpc>
            </a:pPr>
            <a:r>
              <a:rPr lang="nb-NO" sz="1800" dirty="0" smtClean="0"/>
              <a:t>BLD må sikre at barnevernet </a:t>
            </a:r>
            <a:r>
              <a:rPr lang="nb-NO" sz="1800" i="1" dirty="0" smtClean="0"/>
              <a:t>snakker</a:t>
            </a:r>
            <a:r>
              <a:rPr lang="nb-NO" sz="1800" dirty="0" smtClean="0"/>
              <a:t> med barnet</a:t>
            </a:r>
          </a:p>
          <a:p>
            <a:pPr>
              <a:lnSpc>
                <a:spcPct val="90000"/>
              </a:lnSpc>
            </a:pPr>
            <a:r>
              <a:rPr lang="nb-NO" sz="1800" dirty="0" smtClean="0"/>
              <a:t>Fylkesnemnda bør få kompetanse til å </a:t>
            </a:r>
            <a:r>
              <a:rPr lang="nb-NO" sz="1800" i="1" dirty="0" smtClean="0"/>
              <a:t>pålegge hjelpetiltak under samvær, eks tilsyn</a:t>
            </a:r>
          </a:p>
          <a:p>
            <a:pPr>
              <a:lnSpc>
                <a:spcPct val="90000"/>
              </a:lnSpc>
            </a:pPr>
            <a:endParaRPr lang="nb-NO" sz="1800" dirty="0" smtClean="0"/>
          </a:p>
          <a:p>
            <a:pPr>
              <a:lnSpc>
                <a:spcPct val="90000"/>
              </a:lnSpc>
            </a:pPr>
            <a:endParaRPr lang="nb-NO" sz="1800" dirty="0" smtClean="0"/>
          </a:p>
        </p:txBody>
      </p:sp>
    </p:spTree>
    <p:extLst>
      <p:ext uri="{BB962C8B-B14F-4D97-AF65-F5344CB8AC3E}">
        <p14:creationId xmlns:p14="http://schemas.microsoft.com/office/powerpoint/2010/main" val="7306987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nb-NO" dirty="0" smtClean="0"/>
              <a:t>Trenger </a:t>
            </a:r>
            <a:r>
              <a:rPr lang="nb-NO" dirty="0" smtClean="0"/>
              <a:t>endring</a:t>
            </a:r>
            <a:endParaRPr lang="nb-NO" dirty="0" smtClean="0"/>
          </a:p>
        </p:txBody>
      </p:sp>
      <p:sp>
        <p:nvSpPr>
          <p:cNvPr id="26627" name="Rectangle 3"/>
          <p:cNvSpPr>
            <a:spLocks noGrp="1" noChangeArrowheads="1"/>
          </p:cNvSpPr>
          <p:nvPr>
            <p:ph type="body" idx="1"/>
          </p:nvPr>
        </p:nvSpPr>
        <p:spPr>
          <a:xfrm>
            <a:off x="468000" y="1152000"/>
            <a:ext cx="7920000" cy="5042889"/>
          </a:xfrm>
        </p:spPr>
        <p:txBody>
          <a:bodyPr>
            <a:normAutofit/>
          </a:bodyPr>
          <a:lstStyle/>
          <a:p>
            <a:pPr>
              <a:lnSpc>
                <a:spcPct val="90000"/>
              </a:lnSpc>
            </a:pPr>
            <a:r>
              <a:rPr lang="nb-NO" sz="2400" dirty="0" smtClean="0"/>
              <a:t>For mange prosessuelle </a:t>
            </a:r>
            <a:r>
              <a:rPr lang="nb-NO" sz="2400" dirty="0" smtClean="0"/>
              <a:t>spor</a:t>
            </a:r>
            <a:endParaRPr lang="nb-NO" sz="2400" dirty="0" smtClean="0"/>
          </a:p>
          <a:p>
            <a:pPr>
              <a:lnSpc>
                <a:spcPct val="90000"/>
              </a:lnSpc>
            </a:pPr>
            <a:r>
              <a:rPr lang="nb-NO" dirty="0" smtClean="0"/>
              <a:t>Ulik </a:t>
            </a:r>
            <a:r>
              <a:rPr lang="nb-NO" i="1" dirty="0" smtClean="0"/>
              <a:t>risikovurdering</a:t>
            </a:r>
            <a:r>
              <a:rPr lang="nb-NO" dirty="0" smtClean="0"/>
              <a:t> i barnevern og domstoler</a:t>
            </a:r>
          </a:p>
          <a:p>
            <a:pPr>
              <a:lnSpc>
                <a:spcPct val="90000"/>
              </a:lnSpc>
            </a:pPr>
            <a:r>
              <a:rPr lang="nb-NO" sz="2400" dirty="0" smtClean="0"/>
              <a:t>Legges i praksis ‘strafferettslig’ terskel til grunn?</a:t>
            </a:r>
          </a:p>
          <a:p>
            <a:pPr>
              <a:lnSpc>
                <a:spcPct val="90000"/>
              </a:lnSpc>
            </a:pPr>
            <a:r>
              <a:rPr lang="nb-NO" sz="2400" dirty="0" smtClean="0"/>
              <a:t>Trenger barnevernet bedre rettsgrunnlag for tiltak? </a:t>
            </a:r>
          </a:p>
          <a:p>
            <a:pPr lvl="1">
              <a:lnSpc>
                <a:spcPct val="90000"/>
              </a:lnSpc>
            </a:pPr>
            <a:r>
              <a:rPr lang="nb-NO" sz="2000" dirty="0" smtClean="0"/>
              <a:t>Bør </a:t>
            </a:r>
            <a:r>
              <a:rPr lang="nb-NO" sz="2000" dirty="0" err="1" smtClean="0"/>
              <a:t>f.nemnda</a:t>
            </a:r>
            <a:r>
              <a:rPr lang="nb-NO" sz="2000" dirty="0" smtClean="0"/>
              <a:t> kunne vedta midlertidig stans i samvær – parallell til bl. § 60 – ved bekymring om vold/overgrep under samvær eller fordi barnet kraftig motsetter seg samvær? </a:t>
            </a:r>
          </a:p>
          <a:p>
            <a:pPr lvl="1">
              <a:lnSpc>
                <a:spcPct val="90000"/>
              </a:lnSpc>
            </a:pPr>
            <a:r>
              <a:rPr lang="nb-NO" sz="2000" dirty="0" smtClean="0"/>
              <a:t>Bør </a:t>
            </a:r>
            <a:r>
              <a:rPr lang="nb-NO" sz="2000" dirty="0" err="1" smtClean="0"/>
              <a:t>bvt</a:t>
            </a:r>
            <a:r>
              <a:rPr lang="nb-NO" sz="2000" dirty="0" smtClean="0"/>
              <a:t> få en klar hjemmel til å pålegge tilsyn under samvær?</a:t>
            </a:r>
          </a:p>
          <a:p>
            <a:pPr lvl="1">
              <a:lnSpc>
                <a:spcPct val="90000"/>
              </a:lnSpc>
            </a:pPr>
            <a:r>
              <a:rPr lang="nb-NO" sz="2000" dirty="0" smtClean="0"/>
              <a:t>Forholdet mellom barneloven og barnevernloven i disse sakene bør utredes med sikte på lovendringer?</a:t>
            </a:r>
          </a:p>
          <a:p>
            <a:pPr>
              <a:lnSpc>
                <a:spcPct val="90000"/>
              </a:lnSpc>
            </a:pPr>
            <a:r>
              <a:rPr lang="nb-NO" sz="2400" dirty="0" smtClean="0"/>
              <a:t>Et fragmentert rettssystem der barnet risikerer å gå uten hjelp</a:t>
            </a:r>
          </a:p>
          <a:p>
            <a:pPr>
              <a:lnSpc>
                <a:spcPct val="90000"/>
              </a:lnSpc>
            </a:pPr>
            <a:r>
              <a:rPr lang="nb-NO" dirty="0" smtClean="0"/>
              <a:t>Er utredning av familiedomstoler nødvendig?</a:t>
            </a:r>
          </a:p>
          <a:p>
            <a:pPr>
              <a:lnSpc>
                <a:spcPct val="90000"/>
              </a:lnSpc>
            </a:pPr>
            <a:r>
              <a:rPr lang="nb-NO" sz="2400" dirty="0" err="1" smtClean="0"/>
              <a:t>BLDs</a:t>
            </a:r>
            <a:r>
              <a:rPr lang="nb-NO" sz="2400" dirty="0" smtClean="0"/>
              <a:t> veileder av 2013 gir bare begrenset veiledning..</a:t>
            </a:r>
          </a:p>
          <a:p>
            <a:pPr>
              <a:lnSpc>
                <a:spcPct val="90000"/>
              </a:lnSpc>
            </a:pPr>
            <a:endParaRPr lang="nb-NO" sz="2400" dirty="0" smtClean="0"/>
          </a:p>
        </p:txBody>
      </p:sp>
    </p:spTree>
    <p:extLst>
      <p:ext uri="{BB962C8B-B14F-4D97-AF65-F5344CB8AC3E}">
        <p14:creationId xmlns:p14="http://schemas.microsoft.com/office/powerpoint/2010/main" val="3991222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b-NO" dirty="0" smtClean="0"/>
              <a:t>Hva er komplekse samværssaker med mistanke om vold/overgrep?</a:t>
            </a:r>
            <a:endParaRPr lang="nb-NO" dirty="0"/>
          </a:p>
        </p:txBody>
      </p:sp>
      <p:sp>
        <p:nvSpPr>
          <p:cNvPr id="3" name="Content Placeholder 2"/>
          <p:cNvSpPr>
            <a:spLocks noGrp="1"/>
          </p:cNvSpPr>
          <p:nvPr>
            <p:ph idx="1"/>
          </p:nvPr>
        </p:nvSpPr>
        <p:spPr/>
        <p:txBody>
          <a:bodyPr/>
          <a:lstStyle/>
          <a:p>
            <a:pPr>
              <a:buFont typeface="Arial" panose="020B0604020202020204" pitchFamily="34" charset="0"/>
              <a:buChar char="•"/>
            </a:pPr>
            <a:r>
              <a:rPr lang="nb-NO" dirty="0" smtClean="0"/>
              <a:t>Faktisk situasjon: </a:t>
            </a:r>
          </a:p>
          <a:p>
            <a:pPr lvl="1">
              <a:buFont typeface="Arial" panose="020B0604020202020204" pitchFamily="34" charset="0"/>
              <a:buChar char="•"/>
            </a:pPr>
            <a:r>
              <a:rPr lang="nb-NO" dirty="0" smtClean="0"/>
              <a:t>samlivsbrudd</a:t>
            </a:r>
          </a:p>
          <a:p>
            <a:pPr lvl="1">
              <a:buFont typeface="Arial" panose="020B0604020202020204" pitchFamily="34" charset="0"/>
              <a:buChar char="•"/>
            </a:pPr>
            <a:r>
              <a:rPr lang="nb-NO" dirty="0" smtClean="0"/>
              <a:t>samværsordningen mellom foreldrene fungerer ikke</a:t>
            </a:r>
          </a:p>
          <a:p>
            <a:pPr lvl="1">
              <a:buFont typeface="Arial" panose="020B0604020202020204" pitchFamily="34" charset="0"/>
              <a:buChar char="•"/>
            </a:pPr>
            <a:r>
              <a:rPr lang="nb-NO" dirty="0" smtClean="0"/>
              <a:t>Høyt konfliktnivå</a:t>
            </a:r>
          </a:p>
          <a:p>
            <a:pPr lvl="1">
              <a:buFont typeface="Arial" panose="020B0604020202020204" pitchFamily="34" charset="0"/>
              <a:buChar char="•"/>
            </a:pPr>
            <a:r>
              <a:rPr lang="nb-NO" dirty="0" smtClean="0"/>
              <a:t>Barneverntjenesten har mottatt bekymringsmelding om barnet</a:t>
            </a:r>
          </a:p>
          <a:p>
            <a:pPr lvl="1">
              <a:buFont typeface="Arial" panose="020B0604020202020204" pitchFamily="34" charset="0"/>
              <a:buChar char="•"/>
            </a:pPr>
            <a:r>
              <a:rPr lang="nb-NO" dirty="0" smtClean="0"/>
              <a:t>Barneverntjenesten undersøker saken og finner at det er grunn til bekymring for at barnet kan være utsatt for vold eller seksuelle overgrep under utøvelse av samvær</a:t>
            </a:r>
          </a:p>
          <a:p>
            <a:pPr>
              <a:buFont typeface="Arial" panose="020B0604020202020204" pitchFamily="34" charset="0"/>
              <a:buChar char="•"/>
            </a:pPr>
            <a:r>
              <a:rPr lang="nb-NO" dirty="0" smtClean="0"/>
              <a:t>Barneverntjenesten blir stilt overfor en rekke rettslige og etiske dilemmaer i slike saker</a:t>
            </a:r>
            <a:endParaRPr lang="nb-NO" dirty="0"/>
          </a:p>
        </p:txBody>
      </p:sp>
      <p:sp>
        <p:nvSpPr>
          <p:cNvPr id="4" name="Date Placeholder 3"/>
          <p:cNvSpPr>
            <a:spLocks noGrp="1"/>
          </p:cNvSpPr>
          <p:nvPr>
            <p:ph type="dt" sz="half" idx="10"/>
          </p:nvPr>
        </p:nvSpPr>
        <p:spPr/>
        <p:txBody>
          <a:bodyPr/>
          <a:lstStyle/>
          <a:p>
            <a:pPr>
              <a:tabLst>
                <a:tab pos="1435100" algn="l"/>
              </a:tabLst>
            </a:pPr>
            <a:r>
              <a:rPr lang="nb-NO" smtClean="0"/>
              <a:t>Presentasjonens tittel	</a:t>
            </a:r>
            <a:fld id="{1C8F151A-9179-45A5-8196-C235B71503F4}" type="datetime1">
              <a:rPr lang="nb-NO" smtClean="0"/>
              <a:t>09.03.2015</a:t>
            </a:fld>
            <a:endParaRPr lang="nb-NO" dirty="0"/>
          </a:p>
        </p:txBody>
      </p:sp>
    </p:spTree>
    <p:extLst>
      <p:ext uri="{BB962C8B-B14F-4D97-AF65-F5344CB8AC3E}">
        <p14:creationId xmlns:p14="http://schemas.microsoft.com/office/powerpoint/2010/main" val="3615850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nb-NO" dirty="0" smtClean="0"/>
              <a:t>Saksbehandlingen har  (minst) to spor</a:t>
            </a:r>
            <a:endParaRPr lang="nb-NO" dirty="0"/>
          </a:p>
        </p:txBody>
      </p:sp>
      <p:sp>
        <p:nvSpPr>
          <p:cNvPr id="6" name="Content Placeholder 5"/>
          <p:cNvSpPr>
            <a:spLocks noGrp="1"/>
          </p:cNvSpPr>
          <p:nvPr>
            <p:ph sz="half" idx="1"/>
          </p:nvPr>
        </p:nvSpPr>
        <p:spPr/>
        <p:txBody>
          <a:bodyPr>
            <a:noAutofit/>
          </a:bodyPr>
          <a:lstStyle/>
          <a:p>
            <a:r>
              <a:rPr lang="nb-NO" sz="2000" dirty="0" smtClean="0">
                <a:solidFill>
                  <a:srgbClr val="0070C0"/>
                </a:solidFill>
              </a:rPr>
              <a:t>Lov om barn og foreldre 1981</a:t>
            </a:r>
          </a:p>
          <a:p>
            <a:r>
              <a:rPr lang="nb-NO" sz="2000" dirty="0" smtClean="0"/>
              <a:t>Tvungen (utenrettslig) mekling ved separasjon ved det kommunale </a:t>
            </a:r>
            <a:r>
              <a:rPr lang="nb-NO" sz="2000" i="1" dirty="0" smtClean="0"/>
              <a:t>familievernkontoret</a:t>
            </a:r>
            <a:r>
              <a:rPr lang="nb-NO" sz="2000" dirty="0" smtClean="0"/>
              <a:t> </a:t>
            </a:r>
          </a:p>
          <a:p>
            <a:r>
              <a:rPr lang="nb-NO" sz="2000" dirty="0" smtClean="0"/>
              <a:t>Hvis foreldre ikke blir enige: </a:t>
            </a:r>
            <a:r>
              <a:rPr lang="nb-NO" sz="2000" i="1" dirty="0" smtClean="0"/>
              <a:t>tingretten</a:t>
            </a:r>
            <a:r>
              <a:rPr lang="nb-NO" sz="2000" dirty="0" smtClean="0"/>
              <a:t> avgjør bosted og samvær.</a:t>
            </a:r>
          </a:p>
          <a:p>
            <a:r>
              <a:rPr lang="nb-NO" sz="2000" dirty="0" smtClean="0"/>
              <a:t>Rettsmekling i domstolene</a:t>
            </a:r>
          </a:p>
          <a:p>
            <a:r>
              <a:rPr lang="nb-NO" sz="2000" dirty="0" smtClean="0"/>
              <a:t>Utfordring med identifisering av saker som </a:t>
            </a:r>
            <a:r>
              <a:rPr lang="nb-NO" sz="2000" i="1" dirty="0" smtClean="0"/>
              <a:t>ikke</a:t>
            </a:r>
            <a:r>
              <a:rPr lang="nb-NO" sz="2000" dirty="0" smtClean="0"/>
              <a:t> egner seg for mekling</a:t>
            </a:r>
          </a:p>
        </p:txBody>
      </p:sp>
      <p:sp>
        <p:nvSpPr>
          <p:cNvPr id="7" name="Content Placeholder 6"/>
          <p:cNvSpPr>
            <a:spLocks noGrp="1"/>
          </p:cNvSpPr>
          <p:nvPr>
            <p:ph sz="half" idx="2"/>
          </p:nvPr>
        </p:nvSpPr>
        <p:spPr>
          <a:xfrm>
            <a:off x="4718050" y="1700212"/>
            <a:ext cx="3810000" cy="4753123"/>
          </a:xfrm>
        </p:spPr>
        <p:txBody>
          <a:bodyPr>
            <a:normAutofit fontScale="25000" lnSpcReduction="20000"/>
          </a:bodyPr>
          <a:lstStyle/>
          <a:p>
            <a:r>
              <a:rPr lang="nb-NO" sz="8000" dirty="0" smtClean="0">
                <a:solidFill>
                  <a:srgbClr val="FF0000"/>
                </a:solidFill>
              </a:rPr>
              <a:t>Lov om barneverntjenester 1991</a:t>
            </a:r>
            <a:endParaRPr lang="nb-NO" sz="8000" dirty="0"/>
          </a:p>
          <a:p>
            <a:r>
              <a:rPr lang="nb-NO" sz="8000" i="1" dirty="0" smtClean="0"/>
              <a:t>Den kommunale barneverntjenesten</a:t>
            </a:r>
            <a:r>
              <a:rPr lang="nb-NO" sz="8000" dirty="0"/>
              <a:t> </a:t>
            </a:r>
            <a:r>
              <a:rPr lang="nb-NO" sz="8000" dirty="0" smtClean="0"/>
              <a:t>(</a:t>
            </a:r>
            <a:r>
              <a:rPr lang="nb-NO" sz="8000" dirty="0" err="1" smtClean="0"/>
              <a:t>bvt</a:t>
            </a:r>
            <a:r>
              <a:rPr lang="nb-NO" sz="8000" dirty="0" smtClean="0"/>
              <a:t>) mottar bekymringsmelding </a:t>
            </a:r>
          </a:p>
          <a:p>
            <a:r>
              <a:rPr lang="nb-NO" sz="8000" dirty="0" smtClean="0"/>
              <a:t>Undersøker og konkluderer med bekymring </a:t>
            </a:r>
          </a:p>
          <a:p>
            <a:r>
              <a:rPr lang="nb-NO" sz="8000" dirty="0" err="1" smtClean="0"/>
              <a:t>Bvt</a:t>
            </a:r>
            <a:r>
              <a:rPr lang="nb-NO" sz="8000" dirty="0" smtClean="0"/>
              <a:t> iverksetter frivillig hjelpetiltak, eks frivillig tilsyn eller veiledning</a:t>
            </a:r>
          </a:p>
          <a:p>
            <a:r>
              <a:rPr lang="nb-NO" sz="8000" i="1" dirty="0" smtClean="0"/>
              <a:t>Fylkesnemnda </a:t>
            </a:r>
            <a:r>
              <a:rPr lang="nb-NO" sz="8000" dirty="0" smtClean="0"/>
              <a:t>kan i noen situasjoner treffe akuttvedtak</a:t>
            </a:r>
          </a:p>
          <a:p>
            <a:r>
              <a:rPr lang="nb-NO" sz="8000" dirty="0" err="1" smtClean="0"/>
              <a:t>Bvt</a:t>
            </a:r>
            <a:r>
              <a:rPr lang="nb-NO" sz="8000" dirty="0" smtClean="0"/>
              <a:t> eller </a:t>
            </a:r>
            <a:r>
              <a:rPr lang="nb-NO" sz="8000" dirty="0" err="1" smtClean="0"/>
              <a:t>f.nemnda</a:t>
            </a:r>
            <a:r>
              <a:rPr lang="nb-NO" sz="8000" dirty="0" smtClean="0"/>
              <a:t> har ikke kompetanse til å stanse, begrense eller pålegge tilsyn under samvær når dette er besluttet av domstolene etter barneloven</a:t>
            </a:r>
          </a:p>
          <a:p>
            <a:pPr marL="0" indent="0">
              <a:buNone/>
            </a:pPr>
            <a:endParaRPr lang="nb-NO" dirty="0">
              <a:solidFill>
                <a:schemeClr val="bg1"/>
              </a:solidFill>
            </a:endParaRPr>
          </a:p>
        </p:txBody>
      </p:sp>
      <p:sp>
        <p:nvSpPr>
          <p:cNvPr id="4" name="Date Placeholder 3"/>
          <p:cNvSpPr>
            <a:spLocks noGrp="1"/>
          </p:cNvSpPr>
          <p:nvPr>
            <p:ph type="dt" sz="half" idx="4294967295"/>
          </p:nvPr>
        </p:nvSpPr>
        <p:spPr>
          <a:xfrm>
            <a:off x="0" y="6227763"/>
            <a:ext cx="4114800" cy="365125"/>
          </a:xfrm>
        </p:spPr>
        <p:txBody>
          <a:bodyPr/>
          <a:lstStyle/>
          <a:p>
            <a:pPr>
              <a:tabLst>
                <a:tab pos="1435100" algn="l"/>
              </a:tabLst>
            </a:pPr>
            <a:r>
              <a:rPr lang="nb-NO" dirty="0" smtClean="0"/>
              <a:t>Presentasjonens tittel	</a:t>
            </a:r>
            <a:fld id="{1C8F151A-9179-45A5-8196-C235B71503F4}" type="datetime1">
              <a:rPr lang="nb-NO" smtClean="0"/>
              <a:t>09.03.2015</a:t>
            </a:fld>
            <a:endParaRPr lang="nb-NO" dirty="0"/>
          </a:p>
        </p:txBody>
      </p:sp>
    </p:spTree>
    <p:extLst>
      <p:ext uri="{BB962C8B-B14F-4D97-AF65-F5344CB8AC3E}">
        <p14:creationId xmlns:p14="http://schemas.microsoft.com/office/powerpoint/2010/main" val="2125883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Barns uttalerett</a:t>
            </a:r>
            <a:endParaRPr lang="nb-NO" dirty="0"/>
          </a:p>
        </p:txBody>
      </p:sp>
      <p:sp>
        <p:nvSpPr>
          <p:cNvPr id="5" name="Content Placeholder 4"/>
          <p:cNvSpPr>
            <a:spLocks noGrp="1"/>
          </p:cNvSpPr>
          <p:nvPr>
            <p:ph idx="1"/>
          </p:nvPr>
        </p:nvSpPr>
        <p:spPr/>
        <p:txBody>
          <a:bodyPr>
            <a:normAutofit fontScale="92500" lnSpcReduction="20000"/>
          </a:bodyPr>
          <a:lstStyle/>
          <a:p>
            <a:r>
              <a:rPr lang="nb-NO" dirty="0" smtClean="0"/>
              <a:t>Rett til å bli hørt</a:t>
            </a:r>
          </a:p>
          <a:p>
            <a:pPr lvl="1"/>
            <a:r>
              <a:rPr lang="nb-NO" dirty="0"/>
              <a:t> </a:t>
            </a:r>
            <a:r>
              <a:rPr lang="nb-NO" dirty="0" smtClean="0"/>
              <a:t>Bl. § 31</a:t>
            </a:r>
          </a:p>
          <a:p>
            <a:pPr lvl="1"/>
            <a:r>
              <a:rPr lang="nb-NO" dirty="0" err="1" smtClean="0"/>
              <a:t>Bvl</a:t>
            </a:r>
            <a:r>
              <a:rPr lang="nb-NO" dirty="0" smtClean="0"/>
              <a:t>. § 6-3</a:t>
            </a:r>
          </a:p>
          <a:p>
            <a:pPr lvl="1"/>
            <a:r>
              <a:rPr lang="nb-NO" dirty="0" smtClean="0"/>
              <a:t>Barnekonvensjonen artikkel 12</a:t>
            </a:r>
          </a:p>
          <a:p>
            <a:r>
              <a:rPr lang="nb-NO" dirty="0" smtClean="0"/>
              <a:t>I praksis:</a:t>
            </a:r>
          </a:p>
          <a:p>
            <a:pPr lvl="1"/>
            <a:r>
              <a:rPr lang="nb-NO" dirty="0" smtClean="0"/>
              <a:t>Familievernkontorene ingen lovpålagt plikt til å snakke med barnet </a:t>
            </a:r>
            <a:endParaRPr lang="nb-NO" dirty="0"/>
          </a:p>
          <a:p>
            <a:pPr lvl="1"/>
            <a:r>
              <a:rPr lang="nb-NO" dirty="0" smtClean="0"/>
              <a:t>ikke </a:t>
            </a:r>
            <a:r>
              <a:rPr lang="nb-NO" dirty="0" smtClean="0"/>
              <a:t>alle barn blir hørt, </a:t>
            </a:r>
            <a:r>
              <a:rPr lang="nb-NO" dirty="0" smtClean="0"/>
              <a:t>noen </a:t>
            </a:r>
            <a:r>
              <a:rPr lang="nb-NO" dirty="0" smtClean="0"/>
              <a:t>blir ‘hørt’ av foreldre som prøver å påvirke barnet</a:t>
            </a:r>
          </a:p>
          <a:p>
            <a:pPr lvl="1"/>
            <a:r>
              <a:rPr lang="nb-NO" dirty="0" smtClean="0"/>
              <a:t>Barna ikke alltid hørt i forbindelse med barnevernets undersøkelse (</a:t>
            </a:r>
            <a:r>
              <a:rPr lang="nb-NO" dirty="0" err="1" smtClean="0"/>
              <a:t>jf</a:t>
            </a:r>
            <a:r>
              <a:rPr lang="nb-NO" dirty="0" smtClean="0"/>
              <a:t> Helsetilsynets rapport 2011)</a:t>
            </a:r>
          </a:p>
          <a:p>
            <a:pPr lvl="1"/>
            <a:r>
              <a:rPr lang="nb-NO" dirty="0" smtClean="0"/>
              <a:t>Barns meninger ikke alltid fram i domstolene heller (særlig barn under 7), eller tillagt vekt (Skjørten 2005, 2010, 2013</a:t>
            </a:r>
            <a:r>
              <a:rPr lang="nb-NO" dirty="0" smtClean="0"/>
              <a:t>), selv om positiv utvikling i lagmannsrettssaker</a:t>
            </a:r>
            <a:endParaRPr lang="nb-NO" dirty="0" smtClean="0"/>
          </a:p>
        </p:txBody>
      </p:sp>
    </p:spTree>
    <p:extLst>
      <p:ext uri="{BB962C8B-B14F-4D97-AF65-F5344CB8AC3E}">
        <p14:creationId xmlns:p14="http://schemas.microsoft.com/office/powerpoint/2010/main" val="1910845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b-NO" dirty="0" smtClean="0"/>
              <a:t>Barnelovens regler til vern mot vold og overgrep</a:t>
            </a:r>
            <a:endParaRPr lang="nb-NO" dirty="0"/>
          </a:p>
        </p:txBody>
      </p:sp>
      <p:sp>
        <p:nvSpPr>
          <p:cNvPr id="5" name="Content Placeholder 4"/>
          <p:cNvSpPr>
            <a:spLocks noGrp="1"/>
          </p:cNvSpPr>
          <p:nvPr>
            <p:ph idx="1"/>
          </p:nvPr>
        </p:nvSpPr>
        <p:spPr/>
        <p:txBody>
          <a:bodyPr>
            <a:normAutofit lnSpcReduction="10000"/>
          </a:bodyPr>
          <a:lstStyle/>
          <a:p>
            <a:r>
              <a:rPr lang="nb-NO" dirty="0" smtClean="0"/>
              <a:t>Bl. § 30 tredje ledd: </a:t>
            </a:r>
          </a:p>
          <a:p>
            <a:pPr lvl="1"/>
            <a:r>
              <a:rPr lang="nb-NO" i="1" dirty="0" smtClean="0"/>
              <a:t>Barnet må ikke bli utsatt for vold eller behandlet slik at den fysiske eller psykiske helsen blir utsatt for skade eller fare. Dette gjelder også når volden brukes som ledd i oppdragelsen av barnet. Bruk av vold eller skremmende og plagsom atferd eller annen hensynsløs atferd overfor barnet er forbudt.</a:t>
            </a:r>
          </a:p>
          <a:p>
            <a:r>
              <a:rPr lang="nb-NO" dirty="0" smtClean="0"/>
              <a:t>Bl. § 48: </a:t>
            </a:r>
          </a:p>
          <a:p>
            <a:pPr lvl="1"/>
            <a:r>
              <a:rPr lang="nb-NO" i="1" dirty="0" smtClean="0"/>
              <a:t>Avgjørelser om foreldreansvar, om hvor barnet skal bo fast om samvær, og behandlingen av slike saker, skal først og fremst rette seg mot det som er best for barnet. Ved avgjørelsen skal det tas hensyn til at barnet ikke må bli utsatt for vold eller på annen måte bli behandlet slik at den fysiske eller psykiske helsen blir utsatt for skade eller fare.</a:t>
            </a:r>
            <a:endParaRPr lang="nb-NO" i="1" dirty="0"/>
          </a:p>
        </p:txBody>
      </p:sp>
    </p:spTree>
    <p:extLst>
      <p:ext uri="{BB962C8B-B14F-4D97-AF65-F5344CB8AC3E}">
        <p14:creationId xmlns:p14="http://schemas.microsoft.com/office/powerpoint/2010/main" val="914048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b-NO" dirty="0" smtClean="0"/>
              <a:t>Barnevernlovens regler til vern mot vold og overgrep</a:t>
            </a:r>
            <a:endParaRPr lang="nb-NO" dirty="0"/>
          </a:p>
        </p:txBody>
      </p:sp>
      <p:sp>
        <p:nvSpPr>
          <p:cNvPr id="3" name="Content Placeholder 2"/>
          <p:cNvSpPr>
            <a:spLocks noGrp="1"/>
          </p:cNvSpPr>
          <p:nvPr>
            <p:ph idx="1"/>
          </p:nvPr>
        </p:nvSpPr>
        <p:spPr/>
        <p:txBody>
          <a:bodyPr/>
          <a:lstStyle/>
          <a:p>
            <a:r>
              <a:rPr lang="nb-NO" dirty="0" err="1" smtClean="0"/>
              <a:t>Bvl</a:t>
            </a:r>
            <a:r>
              <a:rPr lang="nb-NO" dirty="0" smtClean="0"/>
              <a:t>. § 4-6 andre ledd: </a:t>
            </a:r>
          </a:p>
          <a:p>
            <a:pPr lvl="1"/>
            <a:r>
              <a:rPr lang="nb-NO" i="1" dirty="0" smtClean="0"/>
              <a:t>Er det fare for at et barn blir vesentlig skadelidende ved å forbli i hjemmet, kan barnevernadministrasjonens leder eller påtalemyndigheten uten samtykke fra foreldrene umiddelbart treffe midlertidig vedtak om å plassere barnet utenfor hjemmet.</a:t>
            </a:r>
          </a:p>
          <a:p>
            <a:r>
              <a:rPr lang="nb-NO" dirty="0" err="1" smtClean="0"/>
              <a:t>Bvl</a:t>
            </a:r>
            <a:r>
              <a:rPr lang="nb-NO" dirty="0" smtClean="0"/>
              <a:t>. § 4-12 c) </a:t>
            </a:r>
          </a:p>
          <a:p>
            <a:pPr lvl="1"/>
            <a:r>
              <a:rPr lang="nb-NO" i="1" dirty="0" smtClean="0"/>
              <a:t>Vedtak om å overta omsorgen for et barn kan treffes dersom barnet blir mishandlet eller utsatt for andre alvorlige overgrep i hjemmet</a:t>
            </a:r>
            <a:endParaRPr lang="nb-NO" i="1" dirty="0"/>
          </a:p>
        </p:txBody>
      </p:sp>
      <p:sp>
        <p:nvSpPr>
          <p:cNvPr id="4" name="Date Placeholder 3"/>
          <p:cNvSpPr>
            <a:spLocks noGrp="1"/>
          </p:cNvSpPr>
          <p:nvPr>
            <p:ph type="dt" sz="half" idx="10"/>
          </p:nvPr>
        </p:nvSpPr>
        <p:spPr/>
        <p:txBody>
          <a:bodyPr/>
          <a:lstStyle/>
          <a:p>
            <a:pPr>
              <a:tabLst>
                <a:tab pos="1435100" algn="l"/>
              </a:tabLst>
            </a:pPr>
            <a:r>
              <a:rPr lang="nb-NO" smtClean="0"/>
              <a:t>Presentasjonens tittel	</a:t>
            </a:r>
            <a:fld id="{1C8F151A-9179-45A5-8196-C235B71503F4}" type="datetime1">
              <a:rPr lang="nb-NO" smtClean="0"/>
              <a:t>09.03.2015</a:t>
            </a:fld>
            <a:endParaRPr lang="nb-NO" dirty="0"/>
          </a:p>
        </p:txBody>
      </p:sp>
    </p:spTree>
    <p:extLst>
      <p:ext uri="{BB962C8B-B14F-4D97-AF65-F5344CB8AC3E}">
        <p14:creationId xmlns:p14="http://schemas.microsoft.com/office/powerpoint/2010/main" val="691716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Opplysningsplikt til barneverntjenesten</a:t>
            </a:r>
            <a:endParaRPr lang="nb-NO" dirty="0"/>
          </a:p>
        </p:txBody>
      </p:sp>
      <p:sp>
        <p:nvSpPr>
          <p:cNvPr id="3" name="Content Placeholder 2"/>
          <p:cNvSpPr>
            <a:spLocks noGrp="1"/>
          </p:cNvSpPr>
          <p:nvPr>
            <p:ph idx="1"/>
          </p:nvPr>
        </p:nvSpPr>
        <p:spPr/>
        <p:txBody>
          <a:bodyPr>
            <a:normAutofit fontScale="92500"/>
          </a:bodyPr>
          <a:lstStyle/>
          <a:p>
            <a:r>
              <a:rPr lang="nb-NO" dirty="0" smtClean="0"/>
              <a:t>Offentlige instanser og yrkesutøvere som kommer i kontakt med barn har opplysningsplikt til barneverntjenesten etter </a:t>
            </a:r>
            <a:r>
              <a:rPr lang="nb-NO" dirty="0" err="1" smtClean="0"/>
              <a:t>bvl</a:t>
            </a:r>
            <a:r>
              <a:rPr lang="nb-NO" dirty="0" smtClean="0"/>
              <a:t>. § 6-4 andre ledd, dersom det er</a:t>
            </a:r>
          </a:p>
          <a:p>
            <a:pPr lvl="1"/>
            <a:r>
              <a:rPr lang="nb-NO" dirty="0" smtClean="0"/>
              <a:t>‘grunn til å tro at et barn blir mishandlet i hjemmet eller det foreligger andre former for alvorlig omsorgssvikt’</a:t>
            </a:r>
          </a:p>
          <a:p>
            <a:r>
              <a:rPr lang="nb-NO" dirty="0" smtClean="0"/>
              <a:t>Skal ikke bevise sin bekymring, men den må gjelde et konkret og alvorlig forhold</a:t>
            </a:r>
          </a:p>
          <a:p>
            <a:r>
              <a:rPr lang="nb-NO" dirty="0" smtClean="0"/>
              <a:t>Barneverntjenesten skal undersøke saken</a:t>
            </a:r>
          </a:p>
          <a:p>
            <a:pPr lvl="1"/>
            <a:r>
              <a:rPr lang="nb-NO" dirty="0" smtClean="0"/>
              <a:t>Dette skjer ikke alltid </a:t>
            </a:r>
          </a:p>
          <a:p>
            <a:r>
              <a:rPr lang="nb-NO" dirty="0" smtClean="0"/>
              <a:t>Praksis viser at offentlige instanser er for tilbakeholdne med å melde</a:t>
            </a:r>
          </a:p>
        </p:txBody>
      </p:sp>
      <p:sp>
        <p:nvSpPr>
          <p:cNvPr id="4" name="Date Placeholder 3"/>
          <p:cNvSpPr>
            <a:spLocks noGrp="1"/>
          </p:cNvSpPr>
          <p:nvPr>
            <p:ph type="dt" sz="half" idx="10"/>
          </p:nvPr>
        </p:nvSpPr>
        <p:spPr/>
        <p:txBody>
          <a:bodyPr/>
          <a:lstStyle/>
          <a:p>
            <a:pPr>
              <a:tabLst>
                <a:tab pos="1435100" algn="l"/>
              </a:tabLst>
            </a:pPr>
            <a:r>
              <a:rPr lang="nb-NO" smtClean="0"/>
              <a:t>Presentasjonens tittel	</a:t>
            </a:r>
            <a:fld id="{1C8F151A-9179-45A5-8196-C235B71503F4}" type="datetime1">
              <a:rPr lang="nb-NO" smtClean="0"/>
              <a:t>09.03.2015</a:t>
            </a:fld>
            <a:endParaRPr lang="nb-NO" dirty="0"/>
          </a:p>
        </p:txBody>
      </p:sp>
    </p:spTree>
    <p:extLst>
      <p:ext uri="{BB962C8B-B14F-4D97-AF65-F5344CB8AC3E}">
        <p14:creationId xmlns:p14="http://schemas.microsoft.com/office/powerpoint/2010/main" val="454150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nb-NO" altLang="nb-NO" dirty="0" smtClean="0"/>
              <a:t>Avvergeplikten</a:t>
            </a:r>
          </a:p>
        </p:txBody>
      </p:sp>
      <p:sp>
        <p:nvSpPr>
          <p:cNvPr id="13315" name="Content Placeholder 2"/>
          <p:cNvSpPr>
            <a:spLocks noGrp="1"/>
          </p:cNvSpPr>
          <p:nvPr>
            <p:ph idx="1"/>
          </p:nvPr>
        </p:nvSpPr>
        <p:spPr>
          <a:xfrm>
            <a:off x="663575" y="1628775"/>
            <a:ext cx="7772400" cy="4114800"/>
          </a:xfrm>
        </p:spPr>
        <p:txBody>
          <a:bodyPr/>
          <a:lstStyle/>
          <a:p>
            <a:pPr>
              <a:lnSpc>
                <a:spcPct val="80000"/>
              </a:lnSpc>
            </a:pPr>
            <a:r>
              <a:rPr lang="en-US" altLang="en-US" sz="2000" dirty="0" smtClean="0"/>
              <a:t>‘</a:t>
            </a:r>
            <a:r>
              <a:rPr lang="en-US" altLang="en-US" sz="2000" dirty="0" err="1"/>
              <a:t>A</a:t>
            </a:r>
            <a:r>
              <a:rPr lang="en-US" altLang="en-US" sz="2000" dirty="0" err="1" smtClean="0"/>
              <a:t>vvergeplikt</a:t>
            </a:r>
            <a:r>
              <a:rPr lang="en-US" altLang="en-US" sz="2000" dirty="0" smtClean="0"/>
              <a:t>’ </a:t>
            </a:r>
            <a:r>
              <a:rPr lang="en-US" altLang="en-US" sz="2000" dirty="0" err="1" smtClean="0"/>
              <a:t>dersom</a:t>
            </a:r>
            <a:r>
              <a:rPr lang="en-US" altLang="en-US" sz="2000" dirty="0" smtClean="0"/>
              <a:t> </a:t>
            </a:r>
            <a:r>
              <a:rPr lang="en-US" altLang="en-US" sz="2000" dirty="0" err="1" smtClean="0"/>
              <a:t>det</a:t>
            </a:r>
            <a:r>
              <a:rPr lang="en-US" altLang="en-US" sz="2000" dirty="0" smtClean="0"/>
              <a:t> </a:t>
            </a:r>
          </a:p>
          <a:p>
            <a:pPr lvl="1">
              <a:lnSpc>
                <a:spcPct val="80000"/>
              </a:lnSpc>
            </a:pPr>
            <a:r>
              <a:rPr lang="en-US" altLang="en-US" sz="1600" dirty="0" smtClean="0"/>
              <a:t>A) </a:t>
            </a:r>
            <a:r>
              <a:rPr lang="en-US" altLang="en-US" sz="1600" dirty="0" err="1" smtClean="0"/>
              <a:t>er</a:t>
            </a:r>
            <a:r>
              <a:rPr lang="en-US" altLang="en-US" sz="1600" dirty="0" smtClean="0"/>
              <a:t> </a:t>
            </a:r>
            <a:r>
              <a:rPr lang="en-US" altLang="en-US" sz="1600" dirty="0" err="1" smtClean="0"/>
              <a:t>mulig</a:t>
            </a:r>
            <a:r>
              <a:rPr lang="en-US" altLang="en-US" sz="1600" dirty="0" smtClean="0"/>
              <a:t> å </a:t>
            </a:r>
            <a:r>
              <a:rPr lang="en-US" altLang="en-US" sz="1600" dirty="0" err="1" smtClean="0"/>
              <a:t>avverge</a:t>
            </a:r>
            <a:r>
              <a:rPr lang="en-US" altLang="en-US" sz="1600" dirty="0" smtClean="0"/>
              <a:t> </a:t>
            </a:r>
            <a:r>
              <a:rPr lang="en-US" altLang="en-US" sz="1600" dirty="0" err="1" smtClean="0"/>
              <a:t>handlingen</a:t>
            </a:r>
            <a:endParaRPr lang="en-US" altLang="en-US" sz="1600" dirty="0" smtClean="0"/>
          </a:p>
          <a:p>
            <a:pPr lvl="1">
              <a:lnSpc>
                <a:spcPct val="80000"/>
              </a:lnSpc>
            </a:pPr>
            <a:r>
              <a:rPr lang="en-US" altLang="en-US" sz="1600" dirty="0" smtClean="0"/>
              <a:t>B) </a:t>
            </a:r>
            <a:r>
              <a:rPr lang="en-US" altLang="en-US" sz="1600" dirty="0" err="1" smtClean="0"/>
              <a:t>framstår</a:t>
            </a:r>
            <a:r>
              <a:rPr lang="en-US" altLang="en-US" sz="1600" dirty="0" smtClean="0"/>
              <a:t> </a:t>
            </a:r>
            <a:r>
              <a:rPr lang="en-US" altLang="en-US" sz="1600" dirty="0" err="1" smtClean="0"/>
              <a:t>som</a:t>
            </a:r>
            <a:r>
              <a:rPr lang="en-US" altLang="en-US" sz="1600" dirty="0" smtClean="0"/>
              <a:t> ’</a:t>
            </a:r>
            <a:r>
              <a:rPr lang="en-US" altLang="en-US" sz="1600" dirty="0" err="1" smtClean="0"/>
              <a:t>sikkert</a:t>
            </a:r>
            <a:r>
              <a:rPr lang="en-US" altLang="en-US" sz="1600" dirty="0" smtClean="0"/>
              <a:t> </a:t>
            </a:r>
            <a:r>
              <a:rPr lang="en-US" altLang="en-US" sz="1600" dirty="0" err="1" smtClean="0"/>
              <a:t>eller</a:t>
            </a:r>
            <a:r>
              <a:rPr lang="en-US" altLang="en-US" sz="1600" dirty="0" smtClean="0"/>
              <a:t> </a:t>
            </a:r>
            <a:r>
              <a:rPr lang="en-US" altLang="en-US" sz="1600" dirty="0" err="1" smtClean="0"/>
              <a:t>mest</a:t>
            </a:r>
            <a:r>
              <a:rPr lang="en-US" altLang="en-US" sz="1600" dirty="0" smtClean="0"/>
              <a:t> </a:t>
            </a:r>
            <a:r>
              <a:rPr lang="en-US" altLang="en-US" sz="1600" dirty="0" err="1" smtClean="0"/>
              <a:t>sannsynlig</a:t>
            </a:r>
            <a:r>
              <a:rPr lang="en-US" altLang="en-US" sz="1600" dirty="0" smtClean="0"/>
              <a:t>’ om at et barn </a:t>
            </a:r>
            <a:r>
              <a:rPr lang="en-US" altLang="en-US" sz="1600" dirty="0" err="1" smtClean="0"/>
              <a:t>vil</a:t>
            </a:r>
            <a:r>
              <a:rPr lang="en-US" altLang="en-US" sz="1600" dirty="0" smtClean="0"/>
              <a:t> </a:t>
            </a:r>
            <a:r>
              <a:rPr lang="en-US" altLang="en-US" sz="1600" dirty="0" err="1" smtClean="0"/>
              <a:t>bli</a:t>
            </a:r>
            <a:r>
              <a:rPr lang="en-US" altLang="en-US" sz="1600" dirty="0" smtClean="0"/>
              <a:t> </a:t>
            </a:r>
            <a:r>
              <a:rPr lang="en-US" altLang="en-US" sz="1600" dirty="0" err="1" smtClean="0"/>
              <a:t>utsatt</a:t>
            </a:r>
            <a:r>
              <a:rPr lang="en-US" altLang="en-US" sz="1600" dirty="0" smtClean="0"/>
              <a:t> for </a:t>
            </a:r>
            <a:r>
              <a:rPr lang="en-US" altLang="en-US" sz="1600" dirty="0" err="1" smtClean="0"/>
              <a:t>noen</a:t>
            </a:r>
            <a:r>
              <a:rPr lang="en-US" altLang="en-US" sz="1600" dirty="0" smtClean="0"/>
              <a:t> </a:t>
            </a:r>
            <a:r>
              <a:rPr lang="en-US" altLang="en-US" sz="1600" dirty="0" err="1" smtClean="0"/>
              <a:t>av</a:t>
            </a:r>
            <a:r>
              <a:rPr lang="en-US" altLang="en-US" sz="1600" dirty="0" smtClean="0"/>
              <a:t> de </a:t>
            </a:r>
            <a:r>
              <a:rPr lang="en-US" altLang="en-US" sz="1600" dirty="0" err="1" smtClean="0"/>
              <a:t>handlingene</a:t>
            </a:r>
            <a:r>
              <a:rPr lang="en-US" altLang="en-US" sz="1600" dirty="0" smtClean="0"/>
              <a:t> </a:t>
            </a:r>
            <a:r>
              <a:rPr lang="en-US" altLang="en-US" sz="1600" dirty="0" err="1" smtClean="0"/>
              <a:t>som</a:t>
            </a:r>
            <a:r>
              <a:rPr lang="en-US" altLang="en-US" sz="1600" dirty="0" smtClean="0"/>
              <a:t> </a:t>
            </a:r>
            <a:r>
              <a:rPr lang="en-US" altLang="en-US" sz="1600" dirty="0" err="1" smtClean="0"/>
              <a:t>er</a:t>
            </a:r>
            <a:r>
              <a:rPr lang="en-US" altLang="en-US" sz="1600" dirty="0" smtClean="0"/>
              <a:t> </a:t>
            </a:r>
            <a:r>
              <a:rPr lang="en-US" altLang="en-US" sz="1600" dirty="0" err="1" smtClean="0"/>
              <a:t>nevnt</a:t>
            </a:r>
            <a:r>
              <a:rPr lang="en-US" altLang="en-US" sz="1600" dirty="0" smtClean="0"/>
              <a:t> </a:t>
            </a:r>
            <a:r>
              <a:rPr lang="en-US" altLang="en-US" sz="1600" dirty="0" err="1" smtClean="0"/>
              <a:t>i</a:t>
            </a:r>
            <a:r>
              <a:rPr lang="en-US" altLang="en-US" sz="1600" dirty="0" smtClean="0"/>
              <a:t> </a:t>
            </a:r>
            <a:r>
              <a:rPr lang="en-US" altLang="en-US" sz="1600" dirty="0" err="1" smtClean="0"/>
              <a:t>strl</a:t>
            </a:r>
            <a:r>
              <a:rPr lang="en-US" altLang="en-US" sz="1600" dirty="0" smtClean="0"/>
              <a:t>. § 139 </a:t>
            </a:r>
          </a:p>
          <a:p>
            <a:pPr>
              <a:lnSpc>
                <a:spcPct val="80000"/>
              </a:lnSpc>
            </a:pPr>
            <a:r>
              <a:rPr lang="en-US" altLang="en-US" sz="2000" i="1" dirty="0" err="1" smtClean="0"/>
              <a:t>Avvergeplikt</a:t>
            </a:r>
            <a:r>
              <a:rPr lang="en-US" altLang="en-US" sz="2000" dirty="0" smtClean="0"/>
              <a:t> – </a:t>
            </a:r>
            <a:r>
              <a:rPr lang="en-US" altLang="en-US" sz="2000" dirty="0" err="1" smtClean="0"/>
              <a:t>ikke</a:t>
            </a:r>
            <a:r>
              <a:rPr lang="en-US" altLang="en-US" sz="2000" dirty="0" smtClean="0"/>
              <a:t> </a:t>
            </a:r>
            <a:r>
              <a:rPr lang="en-US" altLang="en-US" sz="2000" dirty="0" err="1" smtClean="0"/>
              <a:t>det</a:t>
            </a:r>
            <a:r>
              <a:rPr lang="en-US" altLang="en-US" sz="2000" dirty="0" smtClean="0"/>
              <a:t> </a:t>
            </a:r>
            <a:r>
              <a:rPr lang="en-US" altLang="en-US" sz="2000" dirty="0" err="1" smtClean="0"/>
              <a:t>samme</a:t>
            </a:r>
            <a:r>
              <a:rPr lang="en-US" altLang="en-US" sz="2000" dirty="0" smtClean="0"/>
              <a:t> </a:t>
            </a:r>
            <a:r>
              <a:rPr lang="en-US" altLang="en-US" sz="2000" dirty="0" err="1" smtClean="0"/>
              <a:t>som</a:t>
            </a:r>
            <a:r>
              <a:rPr lang="en-US" altLang="en-US" sz="2000" dirty="0" smtClean="0"/>
              <a:t> </a:t>
            </a:r>
            <a:r>
              <a:rPr lang="en-US" altLang="en-US" sz="2000" dirty="0" err="1" smtClean="0"/>
              <a:t>anmeldelsesplikt</a:t>
            </a:r>
            <a:r>
              <a:rPr lang="en-US" altLang="en-US" sz="2000" dirty="0" smtClean="0"/>
              <a:t>!</a:t>
            </a:r>
          </a:p>
          <a:p>
            <a:pPr lvl="1">
              <a:lnSpc>
                <a:spcPct val="80000"/>
              </a:lnSpc>
            </a:pPr>
            <a:r>
              <a:rPr lang="en-US" altLang="en-US" sz="1600" dirty="0" smtClean="0"/>
              <a:t>‘</a:t>
            </a:r>
            <a:r>
              <a:rPr lang="en-US" altLang="en-US" sz="1600" dirty="0" err="1" smtClean="0"/>
              <a:t>anmelde</a:t>
            </a:r>
            <a:r>
              <a:rPr lang="en-US" altLang="en-US" sz="1600" dirty="0" smtClean="0"/>
              <a:t>…. </a:t>
            </a:r>
            <a:r>
              <a:rPr lang="en-US" altLang="en-US" sz="1600" dirty="0" err="1" smtClean="0"/>
              <a:t>eller</a:t>
            </a:r>
            <a:r>
              <a:rPr lang="en-US" altLang="en-US" sz="1600" dirty="0" smtClean="0"/>
              <a:t> </a:t>
            </a:r>
            <a:r>
              <a:rPr lang="en-US" altLang="en-US" sz="1600" dirty="0" err="1" smtClean="0"/>
              <a:t>på</a:t>
            </a:r>
            <a:r>
              <a:rPr lang="en-US" altLang="en-US" sz="1600" dirty="0" smtClean="0"/>
              <a:t> </a:t>
            </a:r>
            <a:r>
              <a:rPr lang="en-US" altLang="en-US" sz="1600" dirty="0" err="1" smtClean="0"/>
              <a:t>annen</a:t>
            </a:r>
            <a:r>
              <a:rPr lang="en-US" altLang="en-US" sz="1600" dirty="0" smtClean="0"/>
              <a:t> </a:t>
            </a:r>
            <a:r>
              <a:rPr lang="en-US" altLang="en-US" sz="1600" dirty="0" err="1" smtClean="0"/>
              <a:t>måte</a:t>
            </a:r>
            <a:r>
              <a:rPr lang="en-US" altLang="en-US" sz="1600" dirty="0" smtClean="0"/>
              <a:t> </a:t>
            </a:r>
            <a:r>
              <a:rPr lang="en-US" altLang="en-US" sz="1600" dirty="0" err="1" smtClean="0"/>
              <a:t>avverge</a:t>
            </a:r>
            <a:r>
              <a:rPr lang="en-US" altLang="en-US" sz="1600" dirty="0" smtClean="0"/>
              <a:t>’</a:t>
            </a:r>
          </a:p>
          <a:p>
            <a:pPr>
              <a:lnSpc>
                <a:spcPct val="80000"/>
              </a:lnSpc>
            </a:pPr>
            <a:r>
              <a:rPr lang="en-US" altLang="en-US" sz="2000" dirty="0" err="1" smtClean="0"/>
              <a:t>Straffbart</a:t>
            </a:r>
            <a:r>
              <a:rPr lang="en-US" altLang="en-US" sz="2000" dirty="0" smtClean="0"/>
              <a:t> </a:t>
            </a:r>
            <a:r>
              <a:rPr lang="en-US" altLang="en-US" sz="2000" dirty="0" err="1" smtClean="0"/>
              <a:t>ikke</a:t>
            </a:r>
            <a:r>
              <a:rPr lang="en-US" altLang="en-US" sz="2000" dirty="0" smtClean="0"/>
              <a:t> å </a:t>
            </a:r>
            <a:r>
              <a:rPr lang="en-US" altLang="en-US" sz="2000" dirty="0" err="1" smtClean="0"/>
              <a:t>avverge</a:t>
            </a:r>
            <a:r>
              <a:rPr lang="en-US" altLang="en-US" sz="2000" dirty="0" smtClean="0"/>
              <a:t>, men bare </a:t>
            </a:r>
            <a:r>
              <a:rPr lang="en-US" altLang="en-US" sz="2000" dirty="0" err="1" smtClean="0"/>
              <a:t>hvis</a:t>
            </a:r>
            <a:r>
              <a:rPr lang="en-US" altLang="en-US" sz="2000" dirty="0" smtClean="0"/>
              <a:t> </a:t>
            </a:r>
            <a:r>
              <a:rPr lang="en-US" altLang="en-US" sz="2000" dirty="0" err="1" smtClean="0"/>
              <a:t>innenfor</a:t>
            </a:r>
            <a:r>
              <a:rPr lang="en-US" altLang="en-US" sz="2000" dirty="0" smtClean="0"/>
              <a:t> </a:t>
            </a:r>
            <a:r>
              <a:rPr lang="en-US" altLang="en-US" sz="2000" dirty="0" err="1" smtClean="0"/>
              <a:t>regelen</a:t>
            </a:r>
            <a:endParaRPr lang="en-US" altLang="en-US" sz="2000" dirty="0" smtClean="0"/>
          </a:p>
          <a:p>
            <a:pPr lvl="1">
              <a:lnSpc>
                <a:spcPct val="80000"/>
              </a:lnSpc>
            </a:pPr>
            <a:r>
              <a:rPr lang="en-US" altLang="en-US" sz="1600" dirty="0" err="1" smtClean="0"/>
              <a:t>Eks</a:t>
            </a:r>
            <a:r>
              <a:rPr lang="en-US" altLang="en-US" sz="1600" dirty="0" smtClean="0"/>
              <a:t> </a:t>
            </a:r>
            <a:r>
              <a:rPr lang="en-US" altLang="en-US" sz="1600" dirty="0" err="1" smtClean="0"/>
              <a:t>omfattes</a:t>
            </a:r>
            <a:r>
              <a:rPr lang="en-US" altLang="en-US" sz="1600" dirty="0" smtClean="0"/>
              <a:t> </a:t>
            </a:r>
            <a:r>
              <a:rPr lang="en-US" altLang="en-US" sz="1600" dirty="0" smtClean="0"/>
              <a:t>incest </a:t>
            </a:r>
            <a:r>
              <a:rPr lang="en-US" altLang="en-US" sz="1600" dirty="0" err="1" smtClean="0"/>
              <a:t>begått</a:t>
            </a:r>
            <a:r>
              <a:rPr lang="en-US" altLang="en-US" sz="1600" dirty="0" smtClean="0"/>
              <a:t> </a:t>
            </a:r>
            <a:r>
              <a:rPr lang="en-US" altLang="en-US" sz="1600" dirty="0" err="1" smtClean="0"/>
              <a:t>av</a:t>
            </a:r>
            <a:r>
              <a:rPr lang="en-US" altLang="en-US" sz="1600" dirty="0" smtClean="0"/>
              <a:t> </a:t>
            </a:r>
            <a:r>
              <a:rPr lang="en-US" altLang="en-US" sz="1600" dirty="0" err="1" smtClean="0"/>
              <a:t>foreldre</a:t>
            </a:r>
            <a:r>
              <a:rPr lang="en-US" altLang="en-US" sz="1600" dirty="0" smtClean="0"/>
              <a:t> </a:t>
            </a:r>
            <a:r>
              <a:rPr lang="en-US" altLang="en-US" sz="1600" dirty="0" err="1" smtClean="0"/>
              <a:t>og</a:t>
            </a:r>
            <a:r>
              <a:rPr lang="en-US" altLang="en-US" sz="1600" dirty="0" smtClean="0"/>
              <a:t> </a:t>
            </a:r>
            <a:r>
              <a:rPr lang="en-US" altLang="en-US" sz="1600" dirty="0" err="1" smtClean="0"/>
              <a:t>besteforedre</a:t>
            </a:r>
            <a:r>
              <a:rPr lang="en-US" altLang="en-US" sz="1600" dirty="0" smtClean="0"/>
              <a:t>, men </a:t>
            </a:r>
            <a:r>
              <a:rPr lang="en-US" altLang="en-US" sz="1600" dirty="0" err="1" smtClean="0"/>
              <a:t>ikke</a:t>
            </a:r>
            <a:r>
              <a:rPr lang="en-US" altLang="en-US" sz="1600" dirty="0" smtClean="0"/>
              <a:t> </a:t>
            </a:r>
            <a:r>
              <a:rPr lang="en-US" altLang="en-US" sz="1600" dirty="0" err="1" smtClean="0"/>
              <a:t>søskenincest</a:t>
            </a:r>
            <a:endParaRPr lang="en-US" altLang="en-US" sz="1600" dirty="0"/>
          </a:p>
          <a:p>
            <a:pPr lvl="1">
              <a:lnSpc>
                <a:spcPct val="80000"/>
              </a:lnSpc>
            </a:pPr>
            <a:r>
              <a:rPr lang="en-US" altLang="en-US" sz="1600" dirty="0" err="1" smtClean="0"/>
              <a:t>Omfatter</a:t>
            </a:r>
            <a:r>
              <a:rPr lang="en-US" altLang="en-US" sz="1600" dirty="0" smtClean="0"/>
              <a:t> </a:t>
            </a:r>
            <a:r>
              <a:rPr lang="en-US" altLang="en-US" sz="1600" dirty="0" err="1" smtClean="0"/>
              <a:t>seksuell</a:t>
            </a:r>
            <a:r>
              <a:rPr lang="en-US" altLang="en-US" sz="1600" dirty="0" smtClean="0"/>
              <a:t> </a:t>
            </a:r>
            <a:r>
              <a:rPr lang="en-US" altLang="en-US" sz="1600" dirty="0" err="1" smtClean="0"/>
              <a:t>omgang</a:t>
            </a:r>
            <a:r>
              <a:rPr lang="en-US" altLang="en-US" sz="1600" dirty="0" smtClean="0"/>
              <a:t> med barn </a:t>
            </a:r>
            <a:r>
              <a:rPr lang="en-US" altLang="en-US" sz="1600" dirty="0" smtClean="0"/>
              <a:t>under 14 </a:t>
            </a:r>
            <a:r>
              <a:rPr lang="en-US" altLang="en-US" sz="1600" dirty="0" err="1" smtClean="0"/>
              <a:t>år</a:t>
            </a:r>
            <a:r>
              <a:rPr lang="en-US" altLang="en-US" sz="1600" dirty="0" smtClean="0"/>
              <a:t>, </a:t>
            </a:r>
            <a:r>
              <a:rPr lang="en-US" altLang="en-US" sz="1600" dirty="0" smtClean="0"/>
              <a:t>men </a:t>
            </a:r>
            <a:r>
              <a:rPr lang="en-US" altLang="en-US" sz="1600" dirty="0" err="1" smtClean="0"/>
              <a:t>ikke</a:t>
            </a:r>
            <a:r>
              <a:rPr lang="en-US" altLang="en-US" sz="1600" dirty="0" smtClean="0"/>
              <a:t> </a:t>
            </a:r>
            <a:r>
              <a:rPr lang="en-US" altLang="en-US" sz="1600" dirty="0" err="1" smtClean="0"/>
              <a:t>mellom</a:t>
            </a:r>
            <a:r>
              <a:rPr lang="en-US" altLang="en-US" sz="1600" dirty="0" smtClean="0"/>
              <a:t> 14 </a:t>
            </a:r>
            <a:r>
              <a:rPr lang="en-US" altLang="en-US" sz="1600" dirty="0" err="1" smtClean="0"/>
              <a:t>og</a:t>
            </a:r>
            <a:r>
              <a:rPr lang="en-US" altLang="en-US" sz="1600" dirty="0" smtClean="0"/>
              <a:t> 16</a:t>
            </a:r>
          </a:p>
          <a:p>
            <a:pPr lvl="1">
              <a:lnSpc>
                <a:spcPct val="80000"/>
              </a:lnSpc>
            </a:pPr>
            <a:r>
              <a:rPr lang="en-US" altLang="en-US" sz="1600" dirty="0" err="1" smtClean="0"/>
              <a:t>Omfatter</a:t>
            </a:r>
            <a:r>
              <a:rPr lang="en-US" altLang="en-US" sz="1600" dirty="0" smtClean="0"/>
              <a:t> </a:t>
            </a:r>
            <a:r>
              <a:rPr lang="en-US" altLang="en-US" sz="1600" dirty="0" err="1" smtClean="0"/>
              <a:t>seksuell</a:t>
            </a:r>
            <a:r>
              <a:rPr lang="en-US" altLang="en-US" sz="1600" dirty="0" smtClean="0"/>
              <a:t> </a:t>
            </a:r>
            <a:r>
              <a:rPr lang="en-US" altLang="en-US" sz="1600" dirty="0" err="1" smtClean="0"/>
              <a:t>omgang</a:t>
            </a:r>
            <a:r>
              <a:rPr lang="en-US" altLang="en-US" sz="1600" dirty="0" smtClean="0"/>
              <a:t> med </a:t>
            </a:r>
            <a:r>
              <a:rPr lang="en-US" altLang="en-US" sz="1600" dirty="0" err="1" smtClean="0"/>
              <a:t>fosterbarn</a:t>
            </a:r>
            <a:r>
              <a:rPr lang="en-US" altLang="en-US" sz="1600" dirty="0" smtClean="0"/>
              <a:t>, men </a:t>
            </a:r>
            <a:r>
              <a:rPr lang="en-US" altLang="en-US" sz="1600" dirty="0" err="1" smtClean="0"/>
              <a:t>ikke</a:t>
            </a:r>
            <a:r>
              <a:rPr lang="en-US" altLang="en-US" sz="1600" dirty="0" smtClean="0"/>
              <a:t> barn </a:t>
            </a:r>
            <a:r>
              <a:rPr lang="en-US" altLang="en-US" sz="1600" dirty="0" err="1" smtClean="0"/>
              <a:t>i</a:t>
            </a:r>
            <a:r>
              <a:rPr lang="en-US" altLang="en-US" sz="1600" dirty="0" smtClean="0"/>
              <a:t> </a:t>
            </a:r>
            <a:r>
              <a:rPr lang="en-US" altLang="en-US" sz="1600" dirty="0" err="1" smtClean="0"/>
              <a:t>barneverninstitusjon</a:t>
            </a:r>
            <a:endParaRPr lang="en-US" altLang="en-US" sz="1600" dirty="0"/>
          </a:p>
          <a:p>
            <a:pPr lvl="1">
              <a:lnSpc>
                <a:spcPct val="80000"/>
              </a:lnSpc>
            </a:pPr>
            <a:r>
              <a:rPr lang="en-US" altLang="en-US" sz="1600" dirty="0" err="1" smtClean="0"/>
              <a:t>Omfatter</a:t>
            </a:r>
            <a:r>
              <a:rPr lang="en-US" altLang="en-US" sz="1600" dirty="0" smtClean="0"/>
              <a:t> </a:t>
            </a:r>
            <a:r>
              <a:rPr lang="en-US" altLang="en-US" sz="1600" dirty="0" err="1" smtClean="0"/>
              <a:t>legemsbeskadigelse</a:t>
            </a:r>
            <a:r>
              <a:rPr lang="en-US" altLang="en-US" sz="1600" dirty="0" smtClean="0"/>
              <a:t>, men </a:t>
            </a:r>
            <a:r>
              <a:rPr lang="en-US" altLang="en-US" sz="1600" dirty="0" err="1" smtClean="0"/>
              <a:t>ikke</a:t>
            </a:r>
            <a:r>
              <a:rPr lang="en-US" altLang="en-US" sz="1600" dirty="0" smtClean="0"/>
              <a:t> </a:t>
            </a:r>
            <a:r>
              <a:rPr lang="en-US" altLang="en-US" sz="1600" dirty="0" err="1" smtClean="0"/>
              <a:t>legemsfornærmelse</a:t>
            </a:r>
            <a:endParaRPr lang="en-US" altLang="en-US" sz="1600" dirty="0" smtClean="0"/>
          </a:p>
          <a:p>
            <a:pPr marL="914400" lvl="2" indent="0">
              <a:lnSpc>
                <a:spcPct val="80000"/>
              </a:lnSpc>
              <a:buFontTx/>
              <a:buNone/>
            </a:pPr>
            <a:endParaRPr lang="nb-NO" altLang="en-US" sz="2400" dirty="0" smtClean="0"/>
          </a:p>
          <a:p>
            <a:endParaRPr lang="nb-NO" altLang="nb-NO" dirty="0" smtClean="0"/>
          </a:p>
        </p:txBody>
      </p:sp>
    </p:spTree>
    <p:extLst>
      <p:ext uri="{BB962C8B-B14F-4D97-AF65-F5344CB8AC3E}">
        <p14:creationId xmlns:p14="http://schemas.microsoft.com/office/powerpoint/2010/main" val="34914632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HIOA-mal_grønn</Template>
  <TotalTime>462</TotalTime>
  <Words>1833</Words>
  <Application>Microsoft Office PowerPoint</Application>
  <PresentationFormat>On-screen Show (4:3)</PresentationFormat>
  <Paragraphs>172</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 Unicode MS</vt:lpstr>
      <vt:lpstr>Arial</vt:lpstr>
      <vt:lpstr>Calibri</vt:lpstr>
      <vt:lpstr>Office Theme</vt:lpstr>
      <vt:lpstr>Barnevernets rolle i komplekse samværssaker</vt:lpstr>
      <vt:lpstr>Opplegg</vt:lpstr>
      <vt:lpstr>Hva er komplekse samværssaker med mistanke om vold/overgrep?</vt:lpstr>
      <vt:lpstr>Saksbehandlingen har  (minst) to spor</vt:lpstr>
      <vt:lpstr>Barns uttalerett</vt:lpstr>
      <vt:lpstr>Barnelovens regler til vern mot vold og overgrep</vt:lpstr>
      <vt:lpstr>Barnevernlovens regler til vern mot vold og overgrep</vt:lpstr>
      <vt:lpstr>Opplysningsplikt til barneverntjenesten</vt:lpstr>
      <vt:lpstr>Avvergeplikten</vt:lpstr>
      <vt:lpstr>Ingen generell anmeldelsesplikt</vt:lpstr>
      <vt:lpstr>Adgang til å anmelde når vi er utenfor avvergeplikten</vt:lpstr>
      <vt:lpstr>Hva kan barneverntjenesten gjøre?</vt:lpstr>
      <vt:lpstr>Betydningen av andre (retts)instanser (negative) avgjørelser</vt:lpstr>
      <vt:lpstr>Presentasjon av prosjektet</vt:lpstr>
      <vt:lpstr>Noen trekk ved sakene i materialet </vt:lpstr>
      <vt:lpstr>Eksempel </vt:lpstr>
      <vt:lpstr>Eks  (fts.)</vt:lpstr>
      <vt:lpstr>Saksbehandleres dilemmaer</vt:lpstr>
      <vt:lpstr>Tilsvarende ovservasjoner</vt:lpstr>
      <vt:lpstr>Barneombudets rapport 2012:’Barnas stemmer stilner i stormen’</vt:lpstr>
      <vt:lpstr>Trenger endring</vt:lpstr>
    </vt:vector>
  </TitlesOfParts>
  <Company>Høgskolen i Oslo og Akershus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Barnevernets rolle i komplekse samværssaker</dc:title>
  <dc:creator>Elisabeth Gording Stang</dc:creator>
  <cp:lastModifiedBy>Elisabeth Gording Stang</cp:lastModifiedBy>
  <cp:revision>32</cp:revision>
  <cp:lastPrinted>2011-07-15T11:59:43Z</cp:lastPrinted>
  <dcterms:created xsi:type="dcterms:W3CDTF">2014-03-21T12:28:03Z</dcterms:created>
  <dcterms:modified xsi:type="dcterms:W3CDTF">2015-03-09T12:43:09Z</dcterms:modified>
</cp:coreProperties>
</file>