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0"/>
  </p:notes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9" r:id="rId40"/>
    <p:sldId id="301" r:id="rId41"/>
    <p:sldId id="302" r:id="rId42"/>
    <p:sldId id="303" r:id="rId43"/>
    <p:sldId id="304" r:id="rId44"/>
    <p:sldId id="305" r:id="rId45"/>
    <p:sldId id="306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23" r:id="rId54"/>
    <p:sldId id="324" r:id="rId55"/>
    <p:sldId id="325" r:id="rId56"/>
    <p:sldId id="326" r:id="rId57"/>
    <p:sldId id="327" r:id="rId58"/>
    <p:sldId id="328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31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F5DEF-5058-AA41-B388-15FABE916B85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E9997-F946-5F4D-BB6F-85B88F8B6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5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5120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E7C7AB5-A8CB-9644-BEA0-E7501CF56AD4}" type="slidenum">
              <a:rPr lang="sv-SE" sz="1200">
                <a:cs typeface="Arial" charset="0"/>
              </a:rPr>
              <a:pPr eaLnBrk="1" hangingPunct="1"/>
              <a:t>33</a:t>
            </a:fld>
            <a:endParaRPr lang="sv-SE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632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B12DC99-DA52-2D43-A99F-912BEEEEE2A5}" type="slidenum">
              <a:rPr lang="sv-SE" sz="1200">
                <a:cs typeface="Arial" charset="0"/>
              </a:rPr>
              <a:pPr eaLnBrk="1" hangingPunct="1"/>
              <a:t>37</a:t>
            </a:fld>
            <a:endParaRPr lang="sv-SE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5837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3EC985F-9976-464D-9817-6DCD6A508320}" type="slidenum">
              <a:rPr lang="sv-SE" sz="1200">
                <a:cs typeface="Arial" charset="0"/>
              </a:rPr>
              <a:pPr eaLnBrk="1" hangingPunct="1"/>
              <a:t>38</a:t>
            </a:fld>
            <a:endParaRPr lang="sv-SE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553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6553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D02C657-2B9A-E44D-A407-C9DD4D305394}" type="slidenum">
              <a:rPr lang="sv-SE" sz="1200">
                <a:cs typeface="Arial" charset="0"/>
              </a:rPr>
              <a:pPr eaLnBrk="1" hangingPunct="1"/>
              <a:t>39</a:t>
            </a:fld>
            <a:endParaRPr lang="sv-SE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089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8089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22B727-7137-164B-8B8D-86EE0A2652E4}" type="slidenum">
              <a:rPr lang="sv-SE" sz="1200">
                <a:latin typeface="Calibri" charset="0"/>
                <a:cs typeface="Arial" charset="0"/>
              </a:rPr>
              <a:pPr eaLnBrk="1" hangingPunct="1"/>
              <a:t>48</a:t>
            </a:fld>
            <a:endParaRPr lang="sv-SE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9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82947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F759AE-BEE6-2C4D-8EE8-C3A3AD15C918}" type="slidenum">
              <a:rPr lang="sv-SE" sz="1200">
                <a:latin typeface="Calibri" charset="0"/>
                <a:cs typeface="Arial" charset="0"/>
              </a:rPr>
              <a:pPr eaLnBrk="1" hangingPunct="1"/>
              <a:t>49</a:t>
            </a:fld>
            <a:endParaRPr lang="sv-SE" sz="1200">
              <a:latin typeface="Calibri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625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625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A0878D-B4AA-4C43-AC0D-0284B5530904}" type="slidenum">
              <a:rPr lang="sv-SE" sz="1200">
                <a:cs typeface="Arial" charset="0"/>
              </a:rPr>
              <a:pPr eaLnBrk="1" hangingPunct="1"/>
              <a:t>54</a:t>
            </a:fld>
            <a:endParaRPr lang="sv-SE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10035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C28A77-1310-D443-85D0-F32A4C60C422}" type="slidenum">
              <a:rPr lang="sv-SE" sz="1200">
                <a:cs typeface="Arial" charset="0"/>
              </a:rPr>
              <a:pPr eaLnBrk="1" hangingPunct="1"/>
              <a:t>57</a:t>
            </a:fld>
            <a:endParaRPr lang="sv-SE" sz="120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2A53-354D-2842-B146-C6137E9F2E1E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C468-6459-134A-98A8-C2D283D4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6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2A53-354D-2842-B146-C6137E9F2E1E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C468-6459-134A-98A8-C2D283D4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1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2A53-354D-2842-B146-C6137E9F2E1E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C468-6459-134A-98A8-C2D283D4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81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2A53-354D-2842-B146-C6137E9F2E1E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C468-6459-134A-98A8-C2D283D4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1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2A53-354D-2842-B146-C6137E9F2E1E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C468-6459-134A-98A8-C2D283D4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03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2A53-354D-2842-B146-C6137E9F2E1E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C468-6459-134A-98A8-C2D283D4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2A53-354D-2842-B146-C6137E9F2E1E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C468-6459-134A-98A8-C2D283D4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10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2A53-354D-2842-B146-C6137E9F2E1E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C468-6459-134A-98A8-C2D283D4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2A53-354D-2842-B146-C6137E9F2E1E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C468-6459-134A-98A8-C2D283D4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2A53-354D-2842-B146-C6137E9F2E1E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C468-6459-134A-98A8-C2D283D4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0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2A53-354D-2842-B146-C6137E9F2E1E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3C468-6459-134A-98A8-C2D283D4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84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2A53-354D-2842-B146-C6137E9F2E1E}" type="datetimeFigureOut">
              <a:rPr lang="en-US" smtClean="0"/>
              <a:t>2015-03-05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3C468-6459-134A-98A8-C2D283D46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838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2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2.jpe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4.wm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15362" name="Rektangel 1"/>
          <p:cNvSpPr>
            <a:spLocks noChangeArrowheads="1"/>
          </p:cNvSpPr>
          <p:nvPr/>
        </p:nvSpPr>
        <p:spPr bwMode="auto">
          <a:xfrm>
            <a:off x="2286000" y="2690813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/>
              <a:t>/var/folders/19/1xzvql2j3v902wg8s77tyw600000gn/T/com.apple.Preview.PasteboardItems/bild sexualitetskomponenten.png</a:t>
            </a:r>
          </a:p>
        </p:txBody>
      </p:sp>
      <p:pic>
        <p:nvPicPr>
          <p:cNvPr id="15363" name="Bildobjekt 2" descr="bild sexualitetskomponent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Bildobjekt 5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62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2600" b="1">
                <a:solidFill>
                  <a:srgbClr val="00B050"/>
                </a:solidFill>
                <a:latin typeface="Calibri" charset="0"/>
              </a:rPr>
              <a:t>	  </a:t>
            </a:r>
            <a:br>
              <a:rPr lang="sv-SE" sz="2600" b="1">
                <a:solidFill>
                  <a:srgbClr val="00B050"/>
                </a:solidFill>
                <a:latin typeface="Calibri" charset="0"/>
              </a:rPr>
            </a:br>
            <a:r>
              <a:rPr lang="sv-SE" sz="2600" b="1">
                <a:solidFill>
                  <a:srgbClr val="00B050"/>
                </a:solidFill>
                <a:latin typeface="Calibri" charset="0"/>
              </a:rPr>
              <a:t/>
            </a:r>
            <a:br>
              <a:rPr lang="sv-SE" sz="2600" b="1">
                <a:solidFill>
                  <a:srgbClr val="00B050"/>
                </a:solidFill>
                <a:latin typeface="Calibri" charset="0"/>
              </a:rPr>
            </a:br>
            <a:r>
              <a:rPr lang="sv-SE" sz="2900" b="1">
                <a:solidFill>
                  <a:srgbClr val="77933C"/>
                </a:solidFill>
                <a:latin typeface="Calibri" charset="0"/>
              </a:rPr>
              <a:t>Unga förgriper sig sexuellt av olika anledningar</a:t>
            </a:r>
          </a:p>
        </p:txBody>
      </p:sp>
      <p:sp>
        <p:nvSpPr>
          <p:cNvPr id="27650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>
                <a:latin typeface="Calibri" charset="0"/>
              </a:rPr>
              <a:t>Sexuell nyfikenhet</a:t>
            </a:r>
          </a:p>
          <a:p>
            <a:pPr eaLnBrk="1" hangingPunct="1"/>
            <a:r>
              <a:rPr lang="sv-SE">
                <a:latin typeface="Calibri" charset="0"/>
              </a:rPr>
              <a:t>Social oförmåga</a:t>
            </a:r>
          </a:p>
          <a:p>
            <a:pPr eaLnBrk="1" hangingPunct="1"/>
            <a:r>
              <a:rPr lang="sv-SE">
                <a:latin typeface="Calibri" charset="0"/>
              </a:rPr>
              <a:t>Testa sin sexualitet</a:t>
            </a:r>
          </a:p>
          <a:p>
            <a:pPr eaLnBrk="1" hangingPunct="1"/>
            <a:r>
              <a:rPr lang="ja-JP" altLang="sv-SE">
                <a:latin typeface="Calibri" charset="0"/>
              </a:rPr>
              <a:t>”</a:t>
            </a:r>
            <a:r>
              <a:rPr lang="sv-SE" altLang="ja-JP">
                <a:latin typeface="Calibri" charset="0"/>
              </a:rPr>
              <a:t>Jag gör som jag vill</a:t>
            </a:r>
            <a:r>
              <a:rPr lang="ja-JP" altLang="sv-SE">
                <a:latin typeface="Calibri" charset="0"/>
              </a:rPr>
              <a:t>”</a:t>
            </a:r>
            <a:endParaRPr lang="sv-SE" altLang="ja-JP">
              <a:latin typeface="Calibri" charset="0"/>
            </a:endParaRPr>
          </a:p>
          <a:p>
            <a:pPr eaLnBrk="1" hangingPunct="1"/>
            <a:r>
              <a:rPr lang="sv-SE">
                <a:latin typeface="Calibri" charset="0"/>
              </a:rPr>
              <a:t>Hämnd</a:t>
            </a:r>
          </a:p>
          <a:p>
            <a:pPr eaLnBrk="1" hangingPunct="1"/>
            <a:r>
              <a:rPr lang="sv-SE">
                <a:latin typeface="Calibri" charset="0"/>
              </a:rPr>
              <a:t>Begynnande sexuell avvikelse</a:t>
            </a:r>
          </a:p>
          <a:p>
            <a:pPr eaLnBrk="1" hangingPunct="1"/>
            <a:r>
              <a:rPr lang="sv-SE">
                <a:latin typeface="Calibri" charset="0"/>
              </a:rPr>
              <a:t>Med mera…………………….</a:t>
            </a:r>
          </a:p>
        </p:txBody>
      </p:sp>
      <p:pic>
        <p:nvPicPr>
          <p:cNvPr id="27651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Off.Clinic</a:t>
            </a:r>
            <a:r>
              <a:rPr lang="sv-SE" dirty="0"/>
              <a:t> 2012</a:t>
            </a:r>
          </a:p>
        </p:txBody>
      </p:sp>
      <p:pic>
        <p:nvPicPr>
          <p:cNvPr id="27653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104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/>
            <a:r>
              <a:rPr lang="sv-SE" sz="2900" b="1">
                <a:latin typeface="Calibri" charset="0"/>
              </a:rPr>
              <a:t/>
            </a:r>
            <a:br>
              <a:rPr lang="sv-SE" sz="2900" b="1">
                <a:latin typeface="Calibri" charset="0"/>
              </a:rPr>
            </a:br>
            <a:r>
              <a:rPr lang="sv-SE" sz="3600" b="1">
                <a:solidFill>
                  <a:srgbClr val="77933C"/>
                </a:solidFill>
                <a:latin typeface="Calibri" charset="0"/>
              </a:rPr>
              <a:t>Barn som förgriper sig sexuellt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08050"/>
            <a:ext cx="4040188" cy="4897438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sv-SE" b="1">
              <a:latin typeface="Calibri" charset="0"/>
            </a:endParaRPr>
          </a:p>
          <a:p>
            <a:pPr eaLnBrk="1" hangingPunct="1"/>
            <a:endParaRPr lang="sv-SE">
              <a:latin typeface="Calibri" charset="0"/>
            </a:endParaRP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endParaRPr lang="sv-SE">
              <a:latin typeface="Calibri" charset="0"/>
            </a:endParaRP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endParaRPr lang="sv-SE">
              <a:latin typeface="Calibri" charset="0"/>
            </a:endParaRP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266950" y="1628775"/>
            <a:ext cx="6419850" cy="44672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sv-SE" b="1">
              <a:latin typeface="Calibri" charset="0"/>
            </a:endParaRP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Egen utsatthet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Manipulation</a:t>
            </a:r>
            <a:endParaRPr lang="sv-SE" b="1" u="sng">
              <a:latin typeface="Calibri" charset="0"/>
            </a:endParaRP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Hot / våld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Beteendeproblem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Aggressivitet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Mm..</a:t>
            </a:r>
          </a:p>
        </p:txBody>
      </p:sp>
      <p:pic>
        <p:nvPicPr>
          <p:cNvPr id="26628" name="Bildobjekt 4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26630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08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2600" b="1">
                <a:solidFill>
                  <a:srgbClr val="00B050"/>
                </a:solidFill>
                <a:latin typeface="Calibri" charset="0"/>
              </a:rPr>
              <a:t>	  </a:t>
            </a:r>
            <a:br>
              <a:rPr lang="sv-SE" sz="2600" b="1">
                <a:solidFill>
                  <a:srgbClr val="00B050"/>
                </a:solidFill>
                <a:latin typeface="Calibri" charset="0"/>
              </a:rPr>
            </a:br>
            <a:r>
              <a:rPr lang="sv-SE" sz="2600" b="1">
                <a:solidFill>
                  <a:srgbClr val="00B050"/>
                </a:solidFill>
                <a:latin typeface="Calibri" charset="0"/>
              </a:rPr>
              <a:t/>
            </a:r>
            <a:br>
              <a:rPr lang="sv-SE" sz="2600" b="1">
                <a:solidFill>
                  <a:srgbClr val="00B050"/>
                </a:solidFill>
                <a:latin typeface="Calibri" charset="0"/>
              </a:rPr>
            </a:br>
            <a:r>
              <a:rPr lang="sv-SE" sz="2900" b="1">
                <a:solidFill>
                  <a:srgbClr val="77933C"/>
                </a:solidFill>
                <a:latin typeface="Calibri" charset="0"/>
              </a:rPr>
              <a:t>Barn förgriper sig sexuellt av olika anledningar</a:t>
            </a:r>
          </a:p>
        </p:txBody>
      </p:sp>
      <p:sp>
        <p:nvSpPr>
          <p:cNvPr id="28674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>
              <a:latin typeface="Calibri" charset="0"/>
            </a:endParaRPr>
          </a:p>
          <a:p>
            <a:pPr eaLnBrk="1" hangingPunct="1"/>
            <a:r>
              <a:rPr lang="sv-SE">
                <a:latin typeface="Calibri" charset="0"/>
              </a:rPr>
              <a:t>Egen utsatthet</a:t>
            </a:r>
          </a:p>
          <a:p>
            <a:pPr eaLnBrk="1" hangingPunct="1"/>
            <a:r>
              <a:rPr lang="sv-SE">
                <a:latin typeface="Calibri" charset="0"/>
              </a:rPr>
              <a:t>Sexuell nyfikenhet</a:t>
            </a:r>
          </a:p>
          <a:p>
            <a:pPr eaLnBrk="1" hangingPunct="1"/>
            <a:r>
              <a:rPr lang="sv-SE">
                <a:latin typeface="Calibri" charset="0"/>
              </a:rPr>
              <a:t>Med mera…………………….</a:t>
            </a:r>
          </a:p>
        </p:txBody>
      </p:sp>
      <p:pic>
        <p:nvPicPr>
          <p:cNvPr id="28675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Off.Clinic</a:t>
            </a:r>
            <a:r>
              <a:rPr lang="sv-SE" dirty="0"/>
              <a:t> 2012</a:t>
            </a:r>
          </a:p>
        </p:txBody>
      </p:sp>
      <p:pic>
        <p:nvPicPr>
          <p:cNvPr id="2867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817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3200">
                <a:latin typeface="Calibri" charset="0"/>
              </a:rPr>
              <a:t/>
            </a:r>
            <a:br>
              <a:rPr lang="sv-SE" sz="3200">
                <a:latin typeface="Calibri" charset="0"/>
              </a:rPr>
            </a:br>
            <a:r>
              <a:rPr lang="sv-SE" sz="3200">
                <a:latin typeface="Calibri" charset="0"/>
              </a:rPr>
              <a:t/>
            </a:r>
            <a:br>
              <a:rPr lang="sv-SE" sz="3200">
                <a:latin typeface="Calibri" charset="0"/>
              </a:rPr>
            </a:br>
            <a:r>
              <a:rPr lang="sv-SE" sz="3200">
                <a:latin typeface="Calibri" charset="0"/>
              </a:rPr>
              <a:t/>
            </a:r>
            <a:br>
              <a:rPr lang="sv-SE" sz="3200">
                <a:latin typeface="Calibri" charset="0"/>
              </a:rPr>
            </a:br>
            <a:r>
              <a:rPr lang="sv-SE" sz="3200" b="1">
                <a:solidFill>
                  <a:srgbClr val="77933C"/>
                </a:solidFill>
                <a:latin typeface="Calibri" charset="0"/>
              </a:rPr>
              <a:t>Barn och ungdomars signaler </a:t>
            </a:r>
            <a:r>
              <a:rPr lang="sv-SE" sz="3200" b="1">
                <a:solidFill>
                  <a:srgbClr val="008000"/>
                </a:solidFill>
                <a:latin typeface="Calibri" charset="0"/>
              </a:rPr>
              <a:t/>
            </a:r>
            <a:br>
              <a:rPr lang="sv-SE" sz="3200" b="1">
                <a:solidFill>
                  <a:srgbClr val="008000"/>
                </a:solidFill>
                <a:latin typeface="Calibri" charset="0"/>
              </a:rPr>
            </a:br>
            <a:r>
              <a:rPr lang="sv-SE" sz="3200">
                <a:latin typeface="Calibri" charset="0"/>
              </a:rPr>
              <a:t>–</a:t>
            </a:r>
            <a:r>
              <a:rPr lang="sv-SE" sz="1600">
                <a:latin typeface="Calibri" charset="0"/>
              </a:rPr>
              <a:t>  att de förgriper sig sexuellt</a:t>
            </a:r>
            <a:br>
              <a:rPr lang="sv-SE" sz="1600">
                <a:latin typeface="Calibri" charset="0"/>
              </a:rPr>
            </a:br>
            <a:r>
              <a:rPr lang="sv-SE" sz="1600">
                <a:latin typeface="Calibri" charset="0"/>
              </a:rPr>
              <a:t/>
            </a:r>
            <a:br>
              <a:rPr lang="sv-SE" sz="1600">
                <a:latin typeface="Calibri" charset="0"/>
              </a:rPr>
            </a:br>
            <a:endParaRPr lang="sv-SE" sz="3200">
              <a:latin typeface="Calibri" charset="0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5213"/>
            <a:ext cx="8229600" cy="3760787"/>
          </a:xfrm>
        </p:spPr>
        <p:txBody>
          <a:bodyPr/>
          <a:lstStyle/>
          <a:p>
            <a:pPr eaLnBrk="1" hangingPunct="1"/>
            <a:r>
              <a:rPr lang="sv-SE">
                <a:latin typeface="Calibri" charset="0"/>
              </a:rPr>
              <a:t>    ……………………………………………</a:t>
            </a:r>
          </a:p>
          <a:p>
            <a:pPr eaLnBrk="1" hangingPunct="1"/>
            <a:r>
              <a:rPr lang="sv-SE">
                <a:latin typeface="Calibri" charset="0"/>
              </a:rPr>
              <a:t>    ……………………………………………</a:t>
            </a:r>
          </a:p>
          <a:p>
            <a:pPr eaLnBrk="1" hangingPunct="1"/>
            <a:r>
              <a:rPr lang="sv-SE">
                <a:latin typeface="Calibri" charset="0"/>
              </a:rPr>
              <a:t>    ……………………………………………</a:t>
            </a:r>
          </a:p>
        </p:txBody>
      </p:sp>
      <p:pic>
        <p:nvPicPr>
          <p:cNvPr id="29699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44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3200">
                <a:latin typeface="Calibri" charset="0"/>
              </a:rPr>
              <a:t/>
            </a:r>
            <a:br>
              <a:rPr lang="sv-SE" sz="3200">
                <a:latin typeface="Calibri" charset="0"/>
              </a:rPr>
            </a:br>
            <a:r>
              <a:rPr lang="sv-SE" sz="3200">
                <a:latin typeface="Calibri" charset="0"/>
              </a:rPr>
              <a:t/>
            </a:r>
            <a:br>
              <a:rPr lang="sv-SE" sz="3200">
                <a:latin typeface="Calibri" charset="0"/>
              </a:rPr>
            </a:br>
            <a:r>
              <a:rPr lang="sv-SE" sz="3200" b="1">
                <a:solidFill>
                  <a:srgbClr val="77933C"/>
                </a:solidFill>
                <a:latin typeface="Calibri" charset="0"/>
              </a:rPr>
              <a:t>Barns signaler </a:t>
            </a:r>
            <a:r>
              <a:rPr lang="sv-SE" sz="3200">
                <a:solidFill>
                  <a:srgbClr val="77933C"/>
                </a:solidFill>
                <a:latin typeface="Calibri" charset="0"/>
              </a:rPr>
              <a:t/>
            </a:r>
            <a:br>
              <a:rPr lang="sv-SE" sz="3200">
                <a:solidFill>
                  <a:srgbClr val="77933C"/>
                </a:solidFill>
                <a:latin typeface="Calibri" charset="0"/>
              </a:rPr>
            </a:br>
            <a:r>
              <a:rPr lang="sv-SE" sz="3200">
                <a:latin typeface="Calibri" charset="0"/>
              </a:rPr>
              <a:t>– </a:t>
            </a:r>
            <a:r>
              <a:rPr lang="sv-SE" sz="1600">
                <a:latin typeface="Calibri" charset="0"/>
              </a:rPr>
              <a:t> att de blir utsatta för sexuella övergrepp.</a:t>
            </a:r>
            <a:endParaRPr lang="sv-SE" sz="3200">
              <a:latin typeface="Calibri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sv-SE">
                <a:latin typeface="Calibri" charset="0"/>
              </a:rPr>
              <a:t>    </a:t>
            </a:r>
          </a:p>
          <a:p>
            <a:pPr eaLnBrk="1" hangingPunct="1"/>
            <a:r>
              <a:rPr lang="sv-SE">
                <a:latin typeface="Calibri" charset="0"/>
              </a:rPr>
              <a:t>     ……………………………………………</a:t>
            </a:r>
          </a:p>
          <a:p>
            <a:pPr eaLnBrk="1" hangingPunct="1"/>
            <a:r>
              <a:rPr lang="sv-SE">
                <a:latin typeface="Calibri" charset="0"/>
              </a:rPr>
              <a:t>     ……………………………………………</a:t>
            </a:r>
          </a:p>
          <a:p>
            <a:pPr eaLnBrk="1" hangingPunct="1"/>
            <a:r>
              <a:rPr lang="sv-SE">
                <a:latin typeface="Calibri" charset="0"/>
              </a:rPr>
              <a:t>     ……………………………………………</a:t>
            </a:r>
          </a:p>
        </p:txBody>
      </p:sp>
      <p:pic>
        <p:nvPicPr>
          <p:cNvPr id="30723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74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sv-SE" sz="5400" b="1">
                <a:solidFill>
                  <a:srgbClr val="77933C"/>
                </a:solidFill>
                <a:latin typeface="Calibri" charset="0"/>
              </a:rPr>
              <a:t>Myter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092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v-SE" sz="2400">
                <a:latin typeface="Calibri" charset="0"/>
              </a:rPr>
              <a:t>En ung förövare är alltid själv ett offer.</a:t>
            </a:r>
          </a:p>
          <a:p>
            <a:pPr eaLnBrk="1" hangingPunct="1">
              <a:lnSpc>
                <a:spcPct val="80000"/>
              </a:lnSpc>
            </a:pPr>
            <a:r>
              <a:rPr lang="sv-SE" sz="2400">
                <a:latin typeface="Calibri" charset="0"/>
              </a:rPr>
              <a:t>Att vara utsatt av en ung förövare eller om förövaren är flicka eller kvinna är inte lika skadligt.</a:t>
            </a:r>
          </a:p>
          <a:p>
            <a:pPr eaLnBrk="1" hangingPunct="1">
              <a:lnSpc>
                <a:spcPct val="80000"/>
              </a:lnSpc>
            </a:pPr>
            <a:r>
              <a:rPr lang="sv-SE" sz="2400">
                <a:latin typeface="Calibri" charset="0"/>
              </a:rPr>
              <a:t>Kvinnor förgriper sig av andra anledningar än män</a:t>
            </a:r>
          </a:p>
          <a:p>
            <a:pPr eaLnBrk="1" hangingPunct="1">
              <a:lnSpc>
                <a:spcPct val="80000"/>
              </a:lnSpc>
            </a:pPr>
            <a:r>
              <a:rPr lang="sv-SE" sz="2400">
                <a:latin typeface="Calibri" charset="0"/>
              </a:rPr>
              <a:t>Sexuella övergrepp handlar inte om sexualitet.</a:t>
            </a:r>
          </a:p>
          <a:p>
            <a:pPr eaLnBrk="1" hangingPunct="1">
              <a:lnSpc>
                <a:spcPct val="80000"/>
              </a:lnSpc>
            </a:pPr>
            <a:r>
              <a:rPr lang="sv-SE" sz="2400">
                <a:latin typeface="Calibri" charset="0"/>
              </a:rPr>
              <a:t>Förövare missförstår andras signaler.</a:t>
            </a:r>
          </a:p>
          <a:p>
            <a:pPr eaLnBrk="1" hangingPunct="1">
              <a:lnSpc>
                <a:spcPct val="80000"/>
              </a:lnSpc>
            </a:pPr>
            <a:r>
              <a:rPr lang="sv-SE" sz="2400">
                <a:latin typeface="Calibri" charset="0"/>
              </a:rPr>
              <a:t>Sexuella övergrepp handlar om maktutövning.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sv-SE" sz="24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sv-SE" sz="2400">
                <a:latin typeface="Calibri" charset="0"/>
              </a:rPr>
              <a:t>……………OSV</a:t>
            </a:r>
          </a:p>
        </p:txBody>
      </p:sp>
      <p:pic>
        <p:nvPicPr>
          <p:cNvPr id="31747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31749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30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905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2900">
                <a:latin typeface="Calibri" charset="0"/>
              </a:rPr>
              <a:t/>
            </a:r>
            <a:br>
              <a:rPr lang="sv-SE" sz="2900">
                <a:latin typeface="Calibri" charset="0"/>
              </a:rPr>
            </a:br>
            <a:r>
              <a:rPr lang="sv-SE" sz="3200" b="1">
                <a:solidFill>
                  <a:srgbClr val="77933C"/>
                </a:solidFill>
                <a:latin typeface="Calibri" charset="0"/>
              </a:rPr>
              <a:t>När det ofattbara händer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5938"/>
            <a:ext cx="8229600" cy="50720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ja-JP" altLang="sv-SE">
                <a:latin typeface="Calibri" charset="0"/>
              </a:rPr>
              <a:t>”</a:t>
            </a:r>
            <a:r>
              <a:rPr lang="sv-SE" altLang="ja-JP">
                <a:latin typeface="Calibri" charset="0"/>
              </a:rPr>
              <a:t>Det handlar faktiskt om ett barn</a:t>
            </a:r>
            <a:r>
              <a:rPr lang="ja-JP" altLang="sv-SE">
                <a:latin typeface="Calibri" charset="0"/>
              </a:rPr>
              <a:t>”</a:t>
            </a:r>
            <a:endParaRPr lang="sv-SE" altLang="ja-JP"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ja-JP" altLang="sv-SE">
                <a:latin typeface="Calibri" charset="0"/>
              </a:rPr>
              <a:t>”</a:t>
            </a:r>
            <a:r>
              <a:rPr lang="sv-SE" altLang="ja-JP">
                <a:latin typeface="Calibri" charset="0"/>
              </a:rPr>
              <a:t>Ord står mot ord</a:t>
            </a:r>
            <a:r>
              <a:rPr lang="ja-JP" altLang="sv-SE">
                <a:latin typeface="Calibri" charset="0"/>
              </a:rPr>
              <a:t>”</a:t>
            </a:r>
            <a:endParaRPr lang="sv-SE" altLang="ja-JP"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ja-JP" altLang="sv-SE">
                <a:latin typeface="Calibri" charset="0"/>
              </a:rPr>
              <a:t>”</a:t>
            </a:r>
            <a:r>
              <a:rPr lang="sv-SE" altLang="ja-JP">
                <a:latin typeface="Calibri" charset="0"/>
              </a:rPr>
              <a:t>Vi kan inte tvinga…</a:t>
            </a:r>
            <a:r>
              <a:rPr lang="ja-JP" altLang="sv-SE">
                <a:latin typeface="Calibri" charset="0"/>
              </a:rPr>
              <a:t>”</a:t>
            </a:r>
            <a:endParaRPr lang="sv-SE" altLang="ja-JP"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ja-JP" altLang="sv-SE">
                <a:latin typeface="Calibri" charset="0"/>
              </a:rPr>
              <a:t>”</a:t>
            </a:r>
            <a:r>
              <a:rPr lang="sv-SE" altLang="ja-JP">
                <a:latin typeface="Calibri" charset="0"/>
              </a:rPr>
              <a:t>Det handlar om ett behov av närhet</a:t>
            </a:r>
            <a:r>
              <a:rPr lang="ja-JP" altLang="sv-SE">
                <a:latin typeface="Calibri" charset="0"/>
              </a:rPr>
              <a:t>”</a:t>
            </a:r>
            <a:endParaRPr lang="sv-SE" altLang="ja-JP"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ja-JP" altLang="sv-SE">
                <a:latin typeface="Calibri" charset="0"/>
              </a:rPr>
              <a:t>”</a:t>
            </a:r>
            <a:r>
              <a:rPr lang="sv-SE" altLang="ja-JP">
                <a:latin typeface="Calibri" charset="0"/>
              </a:rPr>
              <a:t>Föräldrarna verkar konstiga</a:t>
            </a:r>
            <a:r>
              <a:rPr lang="ja-JP" altLang="sv-SE">
                <a:latin typeface="Calibri" charset="0"/>
              </a:rPr>
              <a:t>”</a:t>
            </a:r>
            <a:endParaRPr lang="sv-SE" altLang="ja-JP"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ja-JP" altLang="sv-SE">
                <a:latin typeface="Calibri" charset="0"/>
              </a:rPr>
              <a:t>”</a:t>
            </a:r>
            <a:r>
              <a:rPr lang="sv-SE" altLang="ja-JP">
                <a:latin typeface="Calibri" charset="0"/>
              </a:rPr>
              <a:t>Offret har anmält sådant här förut</a:t>
            </a:r>
            <a:r>
              <a:rPr lang="ja-JP" altLang="sv-SE">
                <a:latin typeface="Calibri" charset="0"/>
              </a:rPr>
              <a:t>”</a:t>
            </a:r>
            <a:r>
              <a:rPr lang="sv-SE" altLang="ja-JP">
                <a:latin typeface="Calibri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r>
              <a:rPr lang="ja-JP" altLang="sv-SE">
                <a:latin typeface="Calibri" charset="0"/>
              </a:rPr>
              <a:t>”</a:t>
            </a:r>
            <a:r>
              <a:rPr lang="sv-SE" altLang="ja-JP">
                <a:latin typeface="Calibri" charset="0"/>
              </a:rPr>
              <a:t>Vi vet inte vad vi ska göra</a:t>
            </a:r>
            <a:r>
              <a:rPr lang="ja-JP" altLang="sv-SE">
                <a:latin typeface="Calibri" charset="0"/>
              </a:rPr>
              <a:t>”</a:t>
            </a:r>
            <a:endParaRPr lang="sv-SE" altLang="ja-JP">
              <a:latin typeface="Calibri" charset="0"/>
            </a:endParaRPr>
          </a:p>
          <a:p>
            <a:pPr algn="ctr" eaLnBrk="1" hangingPunct="1">
              <a:lnSpc>
                <a:spcPct val="90000"/>
              </a:lnSpc>
              <a:buFont typeface="Wingdings" charset="0"/>
              <a:buNone/>
            </a:pPr>
            <a:endParaRPr lang="sv-SE">
              <a:latin typeface="Calibri" charset="0"/>
            </a:endParaRPr>
          </a:p>
        </p:txBody>
      </p:sp>
      <p:pic>
        <p:nvPicPr>
          <p:cNvPr id="32771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Off.Clinic</a:t>
            </a:r>
            <a:r>
              <a:rPr lang="sv-SE" dirty="0"/>
              <a:t> 2012</a:t>
            </a:r>
          </a:p>
        </p:txBody>
      </p:sp>
      <p:pic>
        <p:nvPicPr>
          <p:cNvPr id="32773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690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type="subTitle" sz="quarter" idx="1"/>
          </p:nvPr>
        </p:nvSpPr>
        <p:spPr>
          <a:xfrm>
            <a:off x="0" y="1341438"/>
            <a:ext cx="9144000" cy="5516562"/>
          </a:xfrm>
        </p:spPr>
        <p:txBody>
          <a:bodyPr/>
          <a:lstStyle/>
          <a:p>
            <a:pPr algn="l" eaLnBrk="1" hangingPunct="1"/>
            <a:r>
              <a:rPr lang="sv-SE">
                <a:solidFill>
                  <a:srgbClr val="898989"/>
                </a:solidFill>
                <a:latin typeface="Calibri" charset="0"/>
              </a:rPr>
              <a:t>     </a:t>
            </a:r>
            <a:r>
              <a:rPr lang="sv-SE" sz="2400">
                <a:solidFill>
                  <a:schemeClr val="tx1"/>
                </a:solidFill>
                <a:latin typeface="Calibri" charset="0"/>
              </a:rPr>
              <a:t>20-25% av alla sexuella övergrepp begås av en ung person.	</a:t>
            </a:r>
            <a:r>
              <a:rPr lang="sv-SE" sz="1200">
                <a:solidFill>
                  <a:schemeClr val="tx1"/>
                </a:solidFill>
                <a:latin typeface="Calibri" charset="0"/>
              </a:rPr>
              <a:t>(BRÅ2010:15)( (Pastore/ Maguire2007)</a:t>
            </a:r>
          </a:p>
          <a:p>
            <a:pPr lvl="1" algn="l" eaLnBrk="1" hangingPunct="1"/>
            <a:endParaRPr lang="sv-SE" sz="2400">
              <a:solidFill>
                <a:schemeClr val="tx1"/>
              </a:solidFill>
              <a:latin typeface="Calibri" charset="0"/>
            </a:endParaRPr>
          </a:p>
          <a:p>
            <a:pPr lvl="1" algn="l" eaLnBrk="1" hangingPunct="1"/>
            <a:r>
              <a:rPr lang="sv-SE" sz="2400">
                <a:solidFill>
                  <a:schemeClr val="tx1"/>
                </a:solidFill>
                <a:latin typeface="Calibri" charset="0"/>
              </a:rPr>
              <a:t>Den som är utsatt för övergrepp av en ung person kan ha lika om- fattande symptom som om det vore en vuxen som förgripit sig.  </a:t>
            </a:r>
            <a:r>
              <a:rPr lang="sv-SE" sz="1400">
                <a:solidFill>
                  <a:schemeClr val="tx1"/>
                </a:solidFill>
                <a:latin typeface="Calibri" charset="0"/>
              </a:rPr>
              <a:t>(Cyr, Wright, McDuff and Perron, 2002) </a:t>
            </a:r>
          </a:p>
          <a:p>
            <a:pPr algn="l" eaLnBrk="1" hangingPunct="1"/>
            <a:endParaRPr lang="sv-SE" sz="2400">
              <a:solidFill>
                <a:schemeClr val="tx1"/>
              </a:solidFill>
              <a:latin typeface="Calibri" charset="0"/>
            </a:endParaRPr>
          </a:p>
          <a:p>
            <a:pPr algn="l" eaLnBrk="1" hangingPunct="1"/>
            <a:r>
              <a:rPr lang="en-GB" sz="2400">
                <a:solidFill>
                  <a:schemeClr val="tx1"/>
                </a:solidFill>
                <a:latin typeface="Calibri" charset="0"/>
              </a:rPr>
              <a:t>        Ca 54% av 561 vuxna förövare har debuterat i sexuellt 	avvikande    </a:t>
            </a:r>
          </a:p>
          <a:p>
            <a:pPr algn="l" eaLnBrk="1" hangingPunct="1"/>
            <a:r>
              <a:rPr lang="en-GB" sz="2800">
                <a:solidFill>
                  <a:schemeClr val="tx1"/>
                </a:solidFill>
                <a:latin typeface="Calibri" charset="0"/>
              </a:rPr>
              <a:t>       </a:t>
            </a:r>
            <a:r>
              <a:rPr lang="en-GB" sz="2400">
                <a:solidFill>
                  <a:schemeClr val="tx1"/>
                </a:solidFill>
                <a:latin typeface="Calibri" charset="0"/>
              </a:rPr>
              <a:t>intresse före 18 års ålder</a:t>
            </a:r>
            <a:r>
              <a:rPr lang="en-GB" sz="1200">
                <a:solidFill>
                  <a:schemeClr val="tx1"/>
                </a:solidFill>
                <a:latin typeface="Calibri" charset="0"/>
              </a:rPr>
              <a:t>.  (Abel&amp;Rouleau 1990)</a:t>
            </a:r>
          </a:p>
          <a:p>
            <a:pPr algn="l" eaLnBrk="1" hangingPunct="1"/>
            <a:endParaRPr lang="en-GB" sz="2800">
              <a:solidFill>
                <a:schemeClr val="tx1"/>
              </a:solidFill>
              <a:latin typeface="Calibri" charset="0"/>
            </a:endParaRPr>
          </a:p>
          <a:p>
            <a:pPr algn="l" eaLnBrk="1" hangingPunct="1"/>
            <a:r>
              <a:rPr lang="en-GB" sz="2000">
                <a:solidFill>
                  <a:schemeClr val="tx1"/>
                </a:solidFill>
                <a:latin typeface="Calibri" charset="0"/>
              </a:rPr>
              <a:t>        </a:t>
            </a:r>
            <a:endParaRPr lang="sv-SE" sz="2000">
              <a:solidFill>
                <a:schemeClr val="tx1"/>
              </a:solidFill>
              <a:latin typeface="Calibri" charset="0"/>
            </a:endParaRPr>
          </a:p>
          <a:p>
            <a:pPr algn="l" eaLnBrk="1" hangingPunct="1"/>
            <a:endParaRPr lang="en-GB" sz="2000">
              <a:solidFill>
                <a:schemeClr val="tx1"/>
              </a:solidFill>
              <a:latin typeface="Calibri" charset="0"/>
            </a:endParaRPr>
          </a:p>
          <a:p>
            <a:pPr algn="l" eaLnBrk="1" hangingPunct="1"/>
            <a:endParaRPr lang="sv-SE" sz="2600">
              <a:solidFill>
                <a:srgbClr val="002060"/>
              </a:solidFill>
              <a:latin typeface="Calibri" charset="0"/>
            </a:endParaRPr>
          </a:p>
          <a:p>
            <a:pPr algn="l" eaLnBrk="1" hangingPunct="1"/>
            <a:endParaRPr lang="sv-SE" sz="2600">
              <a:solidFill>
                <a:srgbClr val="002060"/>
              </a:solidFill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endParaRPr lang="sv-SE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194" name="Rubrik 1"/>
          <p:cNvSpPr>
            <a:spLocks noGrp="1"/>
          </p:cNvSpPr>
          <p:nvPr>
            <p:ph type="ctrTitle" sz="quarter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2600" b="1">
                <a:latin typeface="Calibri" charset="0"/>
              </a:rPr>
              <a:t/>
            </a:r>
            <a:br>
              <a:rPr lang="sv-SE" sz="2600" b="1">
                <a:latin typeface="Calibri" charset="0"/>
              </a:rPr>
            </a:br>
            <a:r>
              <a:rPr lang="sv-SE" sz="2600" b="1">
                <a:latin typeface="Calibri" charset="0"/>
              </a:rPr>
              <a:t/>
            </a:r>
            <a:br>
              <a:rPr lang="sv-SE" sz="2600" b="1">
                <a:latin typeface="Calibri" charset="0"/>
              </a:rPr>
            </a:br>
            <a:r>
              <a:rPr lang="sv-SE" sz="2600" b="1">
                <a:solidFill>
                  <a:srgbClr val="77933C"/>
                </a:solidFill>
                <a:latin typeface="Calibri" charset="0"/>
              </a:rPr>
              <a:t>Sexuella övergrepp begångna av unga är allvarliga</a:t>
            </a:r>
          </a:p>
        </p:txBody>
      </p:sp>
      <p:pic>
        <p:nvPicPr>
          <p:cNvPr id="33795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Off.Clinic</a:t>
            </a:r>
            <a:r>
              <a:rPr lang="sv-SE" dirty="0"/>
              <a:t> 2012</a:t>
            </a:r>
          </a:p>
        </p:txBody>
      </p:sp>
      <p:pic>
        <p:nvPicPr>
          <p:cNvPr id="3379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258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2900">
                <a:latin typeface="Calibri" charset="0"/>
              </a:rPr>
              <a:t/>
            </a:r>
            <a:br>
              <a:rPr lang="sv-SE" sz="2900">
                <a:latin typeface="Calibri" charset="0"/>
              </a:rPr>
            </a:br>
            <a:r>
              <a:rPr lang="sv-SE" b="1">
                <a:solidFill>
                  <a:srgbClr val="77933C"/>
                </a:solidFill>
                <a:latin typeface="Calibri" charset="0"/>
              </a:rPr>
              <a:t>Förnekande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sv-SE" sz="28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800">
                <a:latin typeface="Calibri" charset="0"/>
              </a:rPr>
              <a:t>Ca 10% av förövarna erkänner fullt ut.</a:t>
            </a:r>
          </a:p>
          <a:p>
            <a:pPr eaLnBrk="1" hangingPunct="1">
              <a:lnSpc>
                <a:spcPct val="90000"/>
              </a:lnSpc>
            </a:pPr>
            <a:endParaRPr lang="sv-SE" sz="28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800">
                <a:latin typeface="Calibri" charset="0"/>
              </a:rPr>
              <a:t>Ca 40% förnekar totalt. </a:t>
            </a:r>
            <a:r>
              <a:rPr lang="sv-SE" sz="1000">
                <a:latin typeface="Calibri" charset="0"/>
              </a:rPr>
              <a:t>(Bremer1998, Epps1997, Prentky et al2000 mfl)</a:t>
            </a:r>
          </a:p>
          <a:p>
            <a:pPr eaLnBrk="1" hangingPunct="1">
              <a:lnSpc>
                <a:spcPct val="90000"/>
              </a:lnSpc>
            </a:pPr>
            <a:endParaRPr lang="sv-SE" sz="280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800">
                <a:latin typeface="Calibri" charset="0"/>
              </a:rPr>
              <a:t>Att förneka sexualbrott är ingen riskfaktor för att återfalla i sexualbrott. </a:t>
            </a:r>
            <a:r>
              <a:rPr lang="sv-SE" sz="1200">
                <a:latin typeface="Calibri" charset="0"/>
              </a:rPr>
              <a:t>(Kahn&amp;Chambers1991/Långström/Grann2000)</a:t>
            </a:r>
          </a:p>
          <a:p>
            <a:pPr eaLnBrk="1" hangingPunct="1">
              <a:lnSpc>
                <a:spcPct val="90000"/>
              </a:lnSpc>
            </a:pPr>
            <a:endParaRPr lang="sv-SE" sz="2800">
              <a:latin typeface="Calibri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sv-SE" sz="2800">
              <a:latin typeface="Calibri" charset="0"/>
            </a:endParaRPr>
          </a:p>
        </p:txBody>
      </p:sp>
      <p:pic>
        <p:nvPicPr>
          <p:cNvPr id="34819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34821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171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>
                <a:solidFill>
                  <a:srgbClr val="77933C"/>
                </a:solidFill>
                <a:latin typeface="Calibri" charset="0"/>
              </a:rPr>
              <a:t>Motstånd</a:t>
            </a:r>
          </a:p>
        </p:txBody>
      </p:sp>
      <p:sp>
        <p:nvSpPr>
          <p:cNvPr id="35842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sv-SE">
                <a:latin typeface="Calibri" charset="0"/>
              </a:rPr>
              <a:t>Var tror ni att det finns störst motstånd och vilket motstånd är svårast att arbeta med?</a:t>
            </a:r>
          </a:p>
          <a:p>
            <a:pPr marL="0" indent="0"/>
            <a:r>
              <a:rPr lang="sv-SE">
                <a:latin typeface="Calibri" charset="0"/>
              </a:rPr>
              <a:t>Förövaren</a:t>
            </a:r>
          </a:p>
          <a:p>
            <a:pPr marL="0" indent="0"/>
            <a:r>
              <a:rPr lang="sv-SE">
                <a:latin typeface="Calibri" charset="0"/>
              </a:rPr>
              <a:t>Offret</a:t>
            </a:r>
          </a:p>
          <a:p>
            <a:pPr marL="0" indent="0"/>
            <a:r>
              <a:rPr lang="sv-SE">
                <a:latin typeface="Calibri" charset="0"/>
              </a:rPr>
              <a:t>Föräldrarna</a:t>
            </a:r>
          </a:p>
          <a:p>
            <a:pPr marL="0" indent="0"/>
            <a:r>
              <a:rPr lang="sv-SE">
                <a:latin typeface="Calibri" charset="0"/>
              </a:rPr>
              <a:t>Släkten</a:t>
            </a:r>
          </a:p>
          <a:p>
            <a:pPr marL="0" indent="0"/>
            <a:r>
              <a:rPr lang="sv-SE">
                <a:latin typeface="Calibri" charset="0"/>
              </a:rPr>
              <a:t>Professionella</a:t>
            </a:r>
          </a:p>
          <a:p>
            <a:pPr marL="0" indent="0"/>
            <a:endParaRPr lang="sv-SE">
              <a:latin typeface="Calibri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Off.Clinic 2012</a:t>
            </a:r>
            <a:endParaRPr lang="sv-SE"/>
          </a:p>
        </p:txBody>
      </p:sp>
      <p:pic>
        <p:nvPicPr>
          <p:cNvPr id="35844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03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ubrik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sv-SE">
                <a:solidFill>
                  <a:srgbClr val="77933C"/>
                </a:solidFill>
                <a:latin typeface="Calibri" charset="0"/>
              </a:rPr>
              <a:t>Sexualiteten 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sv-SE" dirty="0"/>
              <a:t>Medfödd        nödvändig         egen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sv-SE" dirty="0"/>
              <a:t>avlande        </a:t>
            </a:r>
            <a:endParaRPr lang="sv-SE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sv-SE" dirty="0" smtClean="0"/>
              <a:t> </a:t>
            </a:r>
            <a:r>
              <a:rPr lang="sv-SE" dirty="0"/>
              <a:t>njutningsfull     skadande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sv-SE" dirty="0"/>
              <a:t>ursprunglig       biologisk      </a:t>
            </a:r>
            <a:endParaRPr lang="sv-SE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sv-SE" dirty="0" smtClean="0"/>
              <a:t>egoistisk</a:t>
            </a:r>
            <a:endParaRPr lang="sv-SE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sv-SE" dirty="0"/>
              <a:t>beständig      kul     empatisk  ……………..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sv-SE" dirty="0"/>
          </a:p>
          <a:p>
            <a:pPr marL="0" indent="0">
              <a:buFont typeface="Arial" charset="0"/>
              <a:buNone/>
              <a:defRPr/>
            </a:pP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Off.Clinic 2012</a:t>
            </a:r>
            <a:endParaRPr lang="sv-SE"/>
          </a:p>
        </p:txBody>
      </p:sp>
      <p:pic>
        <p:nvPicPr>
          <p:cNvPr id="16388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11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sv-SE" sz="6600" b="1">
                <a:solidFill>
                  <a:srgbClr val="FF0000"/>
                </a:solidFill>
                <a:latin typeface="Calibri" charset="0"/>
              </a:rPr>
              <a:t>Barn med </a:t>
            </a:r>
          </a:p>
          <a:p>
            <a:pPr algn="ctr" eaLnBrk="1" hangingPunct="1">
              <a:buFont typeface="Arial" charset="0"/>
              <a:buNone/>
            </a:pPr>
            <a:r>
              <a:rPr lang="sv-SE" sz="6600" b="1">
                <a:solidFill>
                  <a:srgbClr val="FF0000"/>
                </a:solidFill>
                <a:latin typeface="Calibri" charset="0"/>
              </a:rPr>
              <a:t>sexuella beteendeproblem</a:t>
            </a:r>
          </a:p>
          <a:p>
            <a:pPr algn="ctr" eaLnBrk="1" hangingPunct="1">
              <a:buFont typeface="Arial" charset="0"/>
              <a:buNone/>
            </a:pPr>
            <a:endParaRPr lang="sv-SE" sz="2800" b="1">
              <a:solidFill>
                <a:srgbClr val="77933C"/>
              </a:solidFill>
              <a:latin typeface="Calibri" charset="0"/>
            </a:endParaRPr>
          </a:p>
        </p:txBody>
      </p:sp>
      <p:pic>
        <p:nvPicPr>
          <p:cNvPr id="36867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Box 1"/>
          <p:cNvSpPr txBox="1">
            <a:spLocks noChangeArrowheads="1"/>
          </p:cNvSpPr>
          <p:nvPr/>
        </p:nvSpPr>
        <p:spPr bwMode="auto">
          <a:xfrm>
            <a:off x="4643438" y="64516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36869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87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v-SE" dirty="0" smtClean="0">
                <a:ea typeface="+mj-ea"/>
              </a:rPr>
              <a:t/>
            </a:r>
            <a:br>
              <a:rPr lang="sv-SE" dirty="0" smtClean="0">
                <a:ea typeface="+mj-ea"/>
              </a:rPr>
            </a:br>
            <a:r>
              <a:rPr lang="sv-SE" dirty="0" smtClean="0">
                <a:solidFill>
                  <a:srgbClr val="77933C"/>
                </a:solidFill>
                <a:ea typeface="+mj-ea"/>
              </a:rPr>
              <a:t>Barn med sexuella beteendeproblem</a:t>
            </a:r>
            <a:br>
              <a:rPr lang="sv-SE" dirty="0" smtClean="0">
                <a:solidFill>
                  <a:srgbClr val="77933C"/>
                </a:solidFill>
                <a:ea typeface="+mj-ea"/>
              </a:rPr>
            </a:br>
            <a:endParaRPr lang="sv-SE" dirty="0" smtClean="0">
              <a:solidFill>
                <a:srgbClr val="77933C"/>
              </a:solidFill>
              <a:ea typeface="+mj-ea"/>
            </a:endParaRPr>
          </a:p>
        </p:txBody>
      </p:sp>
      <p:sp>
        <p:nvSpPr>
          <p:cNvPr id="37890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sv-SE" sz="2000">
              <a:latin typeface="Calibri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sv-SE" sz="2800">
                <a:latin typeface="Calibri" charset="0"/>
              </a:rPr>
              <a:t>Barns sexuella problembeteenden är en uppsättning av funktionella beteenden som faller utanför det socialt accepterade normerna. Det är inte en diagnos.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sv-SE" sz="2800">
                <a:latin typeface="Calibri" charset="0"/>
              </a:rPr>
              <a:t> Generellt är SPB (CSBP på engelska) definierat som barn 12 år eller yngre som inleder beteenden som innefattar sexuella kroppsdelar som är utvecklingsmässigt olämpliga eller potentiellt skadliga….forts. </a:t>
            </a:r>
            <a:endParaRPr lang="en-GB" sz="1000">
              <a:latin typeface="Calibri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1000">
                <a:latin typeface="Calibri" charset="0"/>
              </a:rPr>
              <a:t>(ATSA Report of the task force on children with sexual behaviour problems, 2006)</a:t>
            </a:r>
            <a:endParaRPr lang="sv-SE" sz="1000">
              <a:latin typeface="Calibri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sv-SE" sz="2000">
                <a:latin typeface="Calibri" charset="0"/>
              </a:rPr>
              <a:t/>
            </a:r>
            <a:br>
              <a:rPr lang="sv-SE" sz="2000">
                <a:latin typeface="Calibri" charset="0"/>
              </a:rPr>
            </a:br>
            <a:endParaRPr lang="sv-SE" sz="2000">
              <a:latin typeface="Calibri" charset="0"/>
            </a:endParaRPr>
          </a:p>
        </p:txBody>
      </p:sp>
      <p:pic>
        <p:nvPicPr>
          <p:cNvPr id="37891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8669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429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defRPr/>
            </a:pPr>
            <a:r>
              <a:rPr lang="sv-SE" sz="3600">
                <a:solidFill>
                  <a:srgbClr val="77933C"/>
                </a:solidFill>
                <a:latin typeface="Calibri" charset="0"/>
              </a:rPr>
              <a:t/>
            </a:r>
            <a:br>
              <a:rPr lang="sv-SE" sz="3600">
                <a:solidFill>
                  <a:srgbClr val="77933C"/>
                </a:solidFill>
                <a:latin typeface="Calibri" charset="0"/>
              </a:rPr>
            </a:br>
            <a:endParaRPr lang="sv-SE" sz="3600">
              <a:solidFill>
                <a:srgbClr val="77933C"/>
              </a:solidFill>
              <a:latin typeface="Calibri" charset="0"/>
            </a:endParaRPr>
          </a:p>
        </p:txBody>
      </p:sp>
      <p:sp>
        <p:nvSpPr>
          <p:cNvPr id="38914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sv-SE" sz="2000">
                <a:latin typeface="Calibri" charset="0"/>
              </a:rPr>
              <a:t>forts…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sv-SE" sz="2800">
                <a:latin typeface="Calibri" charset="0"/>
              </a:rPr>
              <a:t>Motivet till handlingen behöver inte ha med sexuell tillfredställelse att göra.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sv-SE" sz="2800">
                <a:latin typeface="Calibri" charset="0"/>
              </a:rPr>
              <a:t>De här beteendena kan relatera till andra faktorer som nyfikenhet, ängslan, imitation, söker uppmärksamhet och/eller för att lunga ned sig själv.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sv-SE" sz="2800">
                <a:latin typeface="Calibri" charset="0"/>
              </a:rPr>
              <a:t>Det sexuella beteendet kan vara fokuserat på sig själv eller involvera andra barn.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en-GB" sz="1000">
              <a:latin typeface="Calibri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en-GB" sz="1000">
                <a:latin typeface="Calibri" charset="0"/>
              </a:rPr>
              <a:t>(ATSA Report of the task force on children with sexual behaviour problems, 2006)</a:t>
            </a:r>
            <a:endParaRPr lang="sv-SE" sz="1000">
              <a:latin typeface="Calibri" charset="0"/>
            </a:endParaRP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sv-SE" sz="2000">
                <a:latin typeface="Calibri" charset="0"/>
              </a:rPr>
              <a:t/>
            </a:r>
            <a:br>
              <a:rPr lang="sv-SE" sz="2000">
                <a:latin typeface="Calibri" charset="0"/>
              </a:rPr>
            </a:br>
            <a:endParaRPr lang="sv-SE" sz="2000">
              <a:latin typeface="Calibri" charset="0"/>
            </a:endParaRPr>
          </a:p>
        </p:txBody>
      </p:sp>
      <p:pic>
        <p:nvPicPr>
          <p:cNvPr id="38915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8669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75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>
                <a:solidFill>
                  <a:srgbClr val="77933C"/>
                </a:solidFill>
              </a:rPr>
              <a:t>Barn med sexuella </a:t>
            </a:r>
            <a:r>
              <a:rPr lang="sv-SE" dirty="0" smtClean="0">
                <a:solidFill>
                  <a:srgbClr val="77933C"/>
                </a:solidFill>
              </a:rPr>
              <a:t>beteendeproblem</a:t>
            </a:r>
            <a:r>
              <a:rPr lang="sv-SE" dirty="0">
                <a:solidFill>
                  <a:srgbClr val="77933C"/>
                </a:solidFill>
              </a:rPr>
              <a:t/>
            </a:r>
            <a:br>
              <a:rPr lang="sv-SE" dirty="0">
                <a:solidFill>
                  <a:srgbClr val="77933C"/>
                </a:solidFill>
              </a:rPr>
            </a:br>
            <a:endParaRPr lang="sv-SE" dirty="0"/>
          </a:p>
        </p:txBody>
      </p:sp>
      <p:sp>
        <p:nvSpPr>
          <p:cNvPr id="39938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84028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v-SE" sz="250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sv-SE" sz="2500">
                <a:latin typeface="Calibri" charset="0"/>
              </a:rPr>
              <a:t>Pojkar och flickor</a:t>
            </a:r>
          </a:p>
          <a:p>
            <a:pPr>
              <a:lnSpc>
                <a:spcPct val="80000"/>
              </a:lnSpc>
            </a:pPr>
            <a:r>
              <a:rPr lang="sv-SE" sz="2500">
                <a:latin typeface="Calibri" charset="0"/>
              </a:rPr>
              <a:t>I familjer överallt.</a:t>
            </a:r>
          </a:p>
          <a:p>
            <a:pPr>
              <a:lnSpc>
                <a:spcPct val="80000"/>
              </a:lnSpc>
            </a:pPr>
            <a:r>
              <a:rPr lang="sv-SE" sz="2500">
                <a:latin typeface="Calibri" charset="0"/>
              </a:rPr>
              <a:t>Neuropsykiatriska diagnoser (autism mfl.)</a:t>
            </a:r>
          </a:p>
          <a:p>
            <a:pPr>
              <a:lnSpc>
                <a:spcPct val="80000"/>
              </a:lnSpc>
            </a:pPr>
            <a:r>
              <a:rPr lang="sv-SE" sz="2500">
                <a:latin typeface="Calibri" charset="0"/>
              </a:rPr>
              <a:t>Beteende diagnoser (ADHD, CD)</a:t>
            </a:r>
          </a:p>
          <a:p>
            <a:pPr>
              <a:lnSpc>
                <a:spcPct val="80000"/>
              </a:lnSpc>
            </a:pPr>
            <a:r>
              <a:rPr lang="sv-SE" sz="2500">
                <a:latin typeface="Calibri" charset="0"/>
              </a:rPr>
              <a:t>Trauma relaterade diagnoser (PTSD)</a:t>
            </a:r>
          </a:p>
          <a:p>
            <a:pPr>
              <a:lnSpc>
                <a:spcPct val="80000"/>
              </a:lnSpc>
            </a:pPr>
            <a:r>
              <a:rPr lang="sv-SE" sz="2500">
                <a:latin typeface="Calibri" charset="0"/>
              </a:rPr>
              <a:t>Psykiatriska diagnoser (Depression, Ångest)</a:t>
            </a:r>
          </a:p>
          <a:p>
            <a:pPr>
              <a:lnSpc>
                <a:spcPct val="80000"/>
              </a:lnSpc>
            </a:pPr>
            <a:r>
              <a:rPr lang="sv-SE" sz="2500">
                <a:latin typeface="Calibri" charset="0"/>
              </a:rPr>
              <a:t>Inlärningssvårigheter och verbala störningar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sv-SE" sz="2500">
              <a:latin typeface="Calibri" charset="0"/>
            </a:endParaRPr>
          </a:p>
        </p:txBody>
      </p:sp>
      <p:pic>
        <p:nvPicPr>
          <p:cNvPr id="39939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46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ubrik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08963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sv-SE" sz="4000" b="1" dirty="0">
                <a:solidFill>
                  <a:srgbClr val="008000"/>
                </a:solidFill>
              </a:rPr>
              <a:t>	</a:t>
            </a:r>
            <a:r>
              <a:rPr lang="sv-SE" sz="4000" b="1" dirty="0">
                <a:solidFill>
                  <a:srgbClr val="77933C"/>
                </a:solidFill>
              </a:rPr>
              <a:t>Avvikande sexuella beteenden</a:t>
            </a:r>
            <a:endParaRPr lang="sv-SE" b="1" dirty="0">
              <a:solidFill>
                <a:srgbClr val="77933C"/>
              </a:solidFill>
            </a:endParaRPr>
          </a:p>
        </p:txBody>
      </p:sp>
      <p:sp>
        <p:nvSpPr>
          <p:cNvPr id="40962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>
            <a:normAutofit lnSpcReduction="10000"/>
          </a:bodyPr>
          <a:lstStyle/>
          <a:p>
            <a:r>
              <a:rPr lang="sv-SE" sz="2800">
                <a:latin typeface="Calibri" charset="0"/>
              </a:rPr>
              <a:t>Om de sexuella beteendena kombineras med aggressivitet eller tvångsmässighet.</a:t>
            </a:r>
          </a:p>
          <a:p>
            <a:r>
              <a:rPr lang="sv-SE" sz="2800">
                <a:latin typeface="Calibri" charset="0"/>
              </a:rPr>
              <a:t>Om det sker mellan barn i olika åldrar, utvecklingsnivåer eller storlek.</a:t>
            </a:r>
          </a:p>
          <a:p>
            <a:r>
              <a:rPr lang="sv-SE" sz="2800">
                <a:latin typeface="Calibri" charset="0"/>
              </a:rPr>
              <a:t>Om barnen inte känner varandra så väl.</a:t>
            </a:r>
          </a:p>
          <a:p>
            <a:r>
              <a:rPr lang="sv-SE" sz="2800">
                <a:latin typeface="Calibri" charset="0"/>
              </a:rPr>
              <a:t>Om det fortsätter efter lämplig tillsägelse/ tillrättavisning.</a:t>
            </a:r>
          </a:p>
          <a:p>
            <a:r>
              <a:rPr lang="sv-SE" sz="2800">
                <a:latin typeface="Calibri" charset="0"/>
              </a:rPr>
              <a:t>Om det skadar något av barnen eller någon annan.</a:t>
            </a:r>
          </a:p>
          <a:p>
            <a:r>
              <a:rPr lang="sv-SE" sz="2800">
                <a:latin typeface="Calibri" charset="0"/>
              </a:rPr>
              <a:t>Om det sker tillsammans med annan känslomässig affekt.</a:t>
            </a:r>
          </a:p>
          <a:p>
            <a:r>
              <a:rPr lang="sv-SE" sz="2800">
                <a:latin typeface="Calibri" charset="0"/>
              </a:rPr>
              <a:t>Om det involverar djur. </a:t>
            </a:r>
            <a:r>
              <a:rPr lang="sv-SE" sz="2000">
                <a:latin typeface="Calibri" charset="0"/>
              </a:rPr>
              <a:t>(Silvosky&amp;Bonner, 2004)</a:t>
            </a:r>
          </a:p>
        </p:txBody>
      </p:sp>
      <p:pic>
        <p:nvPicPr>
          <p:cNvPr id="40963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25"/>
            <a:ext cx="9144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419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v-SE" dirty="0"/>
              <a:t/>
            </a:r>
            <a:br>
              <a:rPr lang="sv-SE" dirty="0"/>
            </a:br>
            <a:r>
              <a:rPr lang="sv-SE" dirty="0">
                <a:solidFill>
                  <a:srgbClr val="77933C"/>
                </a:solidFill>
              </a:rPr>
              <a:t>Barn med sexuella </a:t>
            </a:r>
            <a:r>
              <a:rPr lang="sv-SE" dirty="0" smtClean="0">
                <a:solidFill>
                  <a:srgbClr val="77933C"/>
                </a:solidFill>
              </a:rPr>
              <a:t>beteendeproblem</a:t>
            </a:r>
            <a:r>
              <a:rPr lang="sv-SE" dirty="0">
                <a:solidFill>
                  <a:srgbClr val="77933C"/>
                </a:solidFill>
              </a:rPr>
              <a:t/>
            </a:r>
            <a:br>
              <a:rPr lang="sv-SE" dirty="0">
                <a:solidFill>
                  <a:srgbClr val="77933C"/>
                </a:solidFill>
              </a:rPr>
            </a:br>
            <a:endParaRPr lang="sv-SE" dirty="0"/>
          </a:p>
        </p:txBody>
      </p:sp>
      <p:sp>
        <p:nvSpPr>
          <p:cNvPr id="41986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sv-SE" sz="2600" dirty="0">
                <a:latin typeface="Calibri" charset="0"/>
              </a:rPr>
              <a:t>I åldern  2 – 5 år, vanligare att flickor agerar ut. I skolåldern 6 – 12 år är det vanligare med utagerande pojkar</a:t>
            </a:r>
            <a:r>
              <a:rPr lang="sv-SE" sz="2800" dirty="0">
                <a:latin typeface="Calibri" charset="0"/>
              </a:rPr>
              <a:t>.</a:t>
            </a:r>
            <a:r>
              <a:rPr lang="sv-SE" sz="1000" dirty="0">
                <a:latin typeface="Calibri" charset="0"/>
              </a:rPr>
              <a:t>(Friedrich et al. 2001)</a:t>
            </a:r>
          </a:p>
          <a:p>
            <a:pPr>
              <a:lnSpc>
                <a:spcPct val="70000"/>
              </a:lnSpc>
            </a:pPr>
            <a:endParaRPr lang="sv-SE" sz="2600" dirty="0">
              <a:latin typeface="Calibri" charset="0"/>
            </a:endParaRPr>
          </a:p>
          <a:p>
            <a:pPr>
              <a:lnSpc>
                <a:spcPct val="70000"/>
              </a:lnSpc>
            </a:pPr>
            <a:r>
              <a:rPr lang="sv-SE" sz="2600" dirty="0">
                <a:latin typeface="Calibri" charset="0"/>
              </a:rPr>
              <a:t>Barn med SBP har i större utsträckning än ungdomar varit utsatta för sexuella övergrepp. 65 – 100%. </a:t>
            </a:r>
            <a:r>
              <a:rPr lang="sv-SE" sz="1000" dirty="0">
                <a:latin typeface="Calibri" charset="0"/>
              </a:rPr>
              <a:t>(Burton et al.,1997, Friedrich&amp;Luecke,1988, </a:t>
            </a:r>
            <a:r>
              <a:rPr lang="sv-SE" sz="1000" dirty="0" err="1">
                <a:latin typeface="Calibri" charset="0"/>
              </a:rPr>
              <a:t>Gill&amp;Johnson</a:t>
            </a:r>
            <a:r>
              <a:rPr lang="sv-SE" sz="1000" dirty="0">
                <a:latin typeface="Calibri" charset="0"/>
              </a:rPr>
              <a:t>, 1994, Hunter, 1994)</a:t>
            </a:r>
          </a:p>
          <a:p>
            <a:pPr>
              <a:lnSpc>
                <a:spcPct val="70000"/>
              </a:lnSpc>
            </a:pPr>
            <a:endParaRPr lang="sv-SE" sz="1500" dirty="0">
              <a:latin typeface="Calibri" charset="0"/>
            </a:endParaRPr>
          </a:p>
          <a:p>
            <a:pPr>
              <a:lnSpc>
                <a:spcPct val="70000"/>
              </a:lnSpc>
            </a:pPr>
            <a:r>
              <a:rPr lang="sv-SE" sz="2600" dirty="0">
                <a:latin typeface="Calibri" charset="0"/>
              </a:rPr>
              <a:t>Barn med SPB;</a:t>
            </a:r>
          </a:p>
          <a:p>
            <a:pPr lvl="1">
              <a:lnSpc>
                <a:spcPct val="70000"/>
              </a:lnSpc>
            </a:pPr>
            <a:r>
              <a:rPr lang="sv-SE" sz="2200" dirty="0">
                <a:latin typeface="Calibri" charset="0"/>
              </a:rPr>
              <a:t>fysisk misshandel		      </a:t>
            </a:r>
            <a:r>
              <a:rPr lang="sv-SE" sz="2200" dirty="0" smtClean="0">
                <a:latin typeface="Calibri" charset="0"/>
              </a:rPr>
              <a:t>              </a:t>
            </a:r>
            <a:r>
              <a:rPr lang="sv-SE" sz="2200" dirty="0">
                <a:latin typeface="Calibri" charset="0"/>
              </a:rPr>
              <a:t>- är oftare impulsiva</a:t>
            </a:r>
          </a:p>
          <a:p>
            <a:pPr lvl="1">
              <a:lnSpc>
                <a:spcPct val="70000"/>
              </a:lnSpc>
            </a:pPr>
            <a:r>
              <a:rPr lang="sv-SE" sz="2200" dirty="0">
                <a:latin typeface="Calibri" charset="0"/>
              </a:rPr>
              <a:t>exponerade för våld		</a:t>
            </a:r>
            <a:r>
              <a:rPr lang="sv-SE" sz="2200" dirty="0" smtClean="0">
                <a:latin typeface="Calibri" charset="0"/>
              </a:rPr>
              <a:t>             - </a:t>
            </a:r>
            <a:r>
              <a:rPr lang="sv-SE" sz="2200" dirty="0">
                <a:latin typeface="Calibri" charset="0"/>
              </a:rPr>
              <a:t>har dåliga färdigheter</a:t>
            </a:r>
          </a:p>
          <a:p>
            <a:pPr lvl="1">
              <a:lnSpc>
                <a:spcPct val="70000"/>
              </a:lnSpc>
            </a:pPr>
            <a:r>
              <a:rPr lang="sv-SE" sz="2200" dirty="0">
                <a:latin typeface="Calibri" charset="0"/>
              </a:rPr>
              <a:t>trauma				</a:t>
            </a:r>
            <a:r>
              <a:rPr lang="sv-SE" sz="2200" dirty="0" smtClean="0">
                <a:latin typeface="Calibri" charset="0"/>
              </a:rPr>
              <a:t>                    - </a:t>
            </a:r>
            <a:r>
              <a:rPr lang="sv-SE" sz="2200" dirty="0">
                <a:latin typeface="Calibri" charset="0"/>
              </a:rPr>
              <a:t>många placeringar</a:t>
            </a:r>
          </a:p>
          <a:p>
            <a:pPr lvl="1">
              <a:lnSpc>
                <a:spcPct val="70000"/>
              </a:lnSpc>
            </a:pPr>
            <a:r>
              <a:rPr lang="sv-SE" sz="2200" dirty="0">
                <a:latin typeface="Calibri" charset="0"/>
              </a:rPr>
              <a:t>exponerade för sexuella </a:t>
            </a:r>
            <a:r>
              <a:rPr lang="sv-SE" sz="2200" dirty="0" smtClean="0">
                <a:latin typeface="Calibri" charset="0"/>
              </a:rPr>
              <a:t>stimuli   - </a:t>
            </a:r>
            <a:r>
              <a:rPr lang="sv-SE" sz="2200" dirty="0">
                <a:latin typeface="Calibri" charset="0"/>
              </a:rPr>
              <a:t>har varit lämnade utan uppsikt</a:t>
            </a:r>
          </a:p>
          <a:p>
            <a:pPr lvl="1">
              <a:lnSpc>
                <a:spcPct val="70000"/>
              </a:lnSpc>
            </a:pPr>
            <a:r>
              <a:rPr lang="sv-SE" sz="2200" dirty="0" smtClean="0">
                <a:latin typeface="Calibri" charset="0"/>
              </a:rPr>
              <a:t>anknytningsproblem</a:t>
            </a:r>
            <a:r>
              <a:rPr lang="sv-SE" sz="2200" dirty="0">
                <a:latin typeface="Calibri" charset="0"/>
              </a:rPr>
              <a:t>			   				</a:t>
            </a:r>
            <a:endParaRPr lang="sv-SE" sz="1100" dirty="0">
              <a:latin typeface="Calibri" charset="0"/>
            </a:endParaRPr>
          </a:p>
          <a:p>
            <a:pPr>
              <a:lnSpc>
                <a:spcPct val="70000"/>
              </a:lnSpc>
            </a:pPr>
            <a:endParaRPr lang="sv-SE" sz="2800" dirty="0">
              <a:latin typeface="Calibri" charset="0"/>
            </a:endParaRPr>
          </a:p>
          <a:p>
            <a:pPr>
              <a:lnSpc>
                <a:spcPct val="70000"/>
              </a:lnSpc>
            </a:pPr>
            <a:endParaRPr lang="sv-SE" sz="2800" dirty="0">
              <a:latin typeface="Calibri" charset="0"/>
            </a:endParaRPr>
          </a:p>
          <a:p>
            <a:pPr>
              <a:lnSpc>
                <a:spcPct val="70000"/>
              </a:lnSpc>
            </a:pPr>
            <a:endParaRPr lang="sv-SE" sz="2800" dirty="0">
              <a:latin typeface="Calibri" charset="0"/>
            </a:endParaRPr>
          </a:p>
          <a:p>
            <a:pPr>
              <a:lnSpc>
                <a:spcPct val="70000"/>
              </a:lnSpc>
            </a:pPr>
            <a:endParaRPr lang="sv-SE" sz="2800" dirty="0">
              <a:latin typeface="Calibri" charset="0"/>
            </a:endParaRPr>
          </a:p>
          <a:p>
            <a:pPr>
              <a:lnSpc>
                <a:spcPct val="70000"/>
              </a:lnSpc>
            </a:pPr>
            <a:endParaRPr lang="sv-SE" sz="2800" dirty="0">
              <a:latin typeface="Calibri" charset="0"/>
            </a:endParaRPr>
          </a:p>
          <a:p>
            <a:pPr>
              <a:lnSpc>
                <a:spcPct val="70000"/>
              </a:lnSpc>
            </a:pPr>
            <a:endParaRPr lang="sv-SE" sz="2800" dirty="0">
              <a:latin typeface="Calibri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endParaRPr lang="sv-SE" sz="2800" dirty="0">
              <a:latin typeface="Calibri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endParaRPr lang="sv-SE" sz="2800" dirty="0">
              <a:latin typeface="Calibri" charset="0"/>
            </a:endParaRPr>
          </a:p>
        </p:txBody>
      </p:sp>
      <p:pic>
        <p:nvPicPr>
          <p:cNvPr id="41987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8669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09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>
                <a:solidFill>
                  <a:srgbClr val="77933C"/>
                </a:solidFill>
                <a:latin typeface="Calibri" charset="0"/>
              </a:rPr>
              <a:t>Utredning av barn</a:t>
            </a:r>
          </a:p>
        </p:txBody>
      </p:sp>
      <p:sp>
        <p:nvSpPr>
          <p:cNvPr id="43010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>
                <a:latin typeface="Calibri" charset="0"/>
              </a:rPr>
              <a:t>Finns  ett bedömningsinstrument som är under validering AR-RSBP-</a:t>
            </a:r>
            <a:r>
              <a:rPr lang="sv-SE" sz="1800">
                <a:latin typeface="Calibri" charset="0"/>
              </a:rPr>
              <a:t>Assessing Risk to Repeat Sexual Behaviour Problems</a:t>
            </a:r>
          </a:p>
          <a:p>
            <a:r>
              <a:rPr lang="sv-SE">
                <a:latin typeface="Calibri" charset="0"/>
              </a:rPr>
              <a:t>Utgår från att kartlägga beteenden</a:t>
            </a:r>
          </a:p>
          <a:p>
            <a:r>
              <a:rPr lang="sv-SE">
                <a:latin typeface="Calibri" charset="0"/>
              </a:rPr>
              <a:t>Familjens omhändertagandeförmåga</a:t>
            </a:r>
          </a:p>
          <a:p>
            <a:r>
              <a:rPr lang="sv-SE">
                <a:latin typeface="Calibri" charset="0"/>
              </a:rPr>
              <a:t>Gör alltid en traumabedömning</a:t>
            </a:r>
          </a:p>
          <a:p>
            <a:r>
              <a:rPr lang="sv-SE">
                <a:latin typeface="Calibri" charset="0"/>
              </a:rPr>
              <a:t>Neuropsykiatrisk bedömning</a:t>
            </a:r>
          </a:p>
          <a:p>
            <a:r>
              <a:rPr lang="sv-SE">
                <a:latin typeface="Calibri" charset="0"/>
              </a:rPr>
              <a:t>Bedöm behandlingsbehov</a:t>
            </a:r>
          </a:p>
          <a:p>
            <a:r>
              <a:rPr lang="sv-SE">
                <a:latin typeface="Calibri" charset="0"/>
              </a:rPr>
              <a:t>Bedöm skyddsbehov</a:t>
            </a:r>
          </a:p>
          <a:p>
            <a:pPr>
              <a:buFont typeface="Arial" charset="0"/>
              <a:buNone/>
            </a:pPr>
            <a:endParaRPr lang="sv-SE">
              <a:latin typeface="Calibri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Off.Clinic 2012</a:t>
            </a:r>
            <a:endParaRPr lang="sv-SE"/>
          </a:p>
        </p:txBody>
      </p:sp>
      <p:pic>
        <p:nvPicPr>
          <p:cNvPr id="43012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750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>
                <a:solidFill>
                  <a:srgbClr val="00B050"/>
                </a:solidFill>
                <a:latin typeface="Calibri" charset="0"/>
              </a:rPr>
              <a:t/>
            </a:r>
            <a:br>
              <a:rPr lang="sv-SE" sz="3600" b="1">
                <a:solidFill>
                  <a:srgbClr val="00B050"/>
                </a:solidFill>
                <a:latin typeface="Calibri" charset="0"/>
              </a:rPr>
            </a:br>
            <a:r>
              <a:rPr lang="sv-SE" sz="2900" b="1">
                <a:solidFill>
                  <a:srgbClr val="77933C"/>
                </a:solidFill>
                <a:latin typeface="Calibri" charset="0"/>
              </a:rPr>
              <a:t>Barn med sexuella beteendeproblem behöver:</a:t>
            </a:r>
          </a:p>
        </p:txBody>
      </p:sp>
      <p:sp>
        <p:nvSpPr>
          <p:cNvPr id="44034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>
                <a:latin typeface="Calibri" charset="0"/>
              </a:rPr>
              <a:t>skydd</a:t>
            </a:r>
          </a:p>
          <a:p>
            <a:r>
              <a:rPr lang="sv-SE">
                <a:latin typeface="Calibri" charset="0"/>
              </a:rPr>
              <a:t>bli bemötta av någon som vågar fråga och som inte är rädd för svaren</a:t>
            </a:r>
          </a:p>
          <a:p>
            <a:r>
              <a:rPr lang="sv-SE">
                <a:latin typeface="Calibri" charset="0"/>
              </a:rPr>
              <a:t>få sina behandlingsbehov utredda</a:t>
            </a:r>
          </a:p>
          <a:p>
            <a:r>
              <a:rPr lang="sv-SE">
                <a:latin typeface="Calibri" charset="0"/>
              </a:rPr>
              <a:t>behandling och eventuell placering</a:t>
            </a:r>
          </a:p>
          <a:p>
            <a:r>
              <a:rPr lang="sv-SE">
                <a:latin typeface="Calibri" charset="0"/>
              </a:rPr>
              <a:t>uppföljning och eventuell booster</a:t>
            </a:r>
          </a:p>
          <a:p>
            <a:r>
              <a:rPr lang="sv-SE">
                <a:latin typeface="Calibri" charset="0"/>
              </a:rPr>
              <a:t>sannolikt polisanmälas</a:t>
            </a:r>
          </a:p>
        </p:txBody>
      </p:sp>
      <p:pic>
        <p:nvPicPr>
          <p:cNvPr id="44035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Off.Clinic</a:t>
            </a:r>
            <a:r>
              <a:rPr lang="sv-SE" dirty="0"/>
              <a:t> 2012</a:t>
            </a:r>
          </a:p>
        </p:txBody>
      </p:sp>
      <p:pic>
        <p:nvPicPr>
          <p:cNvPr id="4403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6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solidFill>
                  <a:srgbClr val="77933C"/>
                </a:solidFill>
                <a:latin typeface="Calibri" charset="0"/>
              </a:rPr>
              <a:t>Tänk på att…</a:t>
            </a:r>
          </a:p>
        </p:txBody>
      </p:sp>
      <p:sp>
        <p:nvSpPr>
          <p:cNvPr id="45058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v-SE" sz="2700">
                <a:latin typeface="Calibri" charset="0"/>
              </a:rPr>
              <a:t>Barn med sexuella beteendeproblem skiljer sig från ungdomar och vuxna förövare på viktiga sätt.</a:t>
            </a:r>
          </a:p>
          <a:p>
            <a:pPr>
              <a:lnSpc>
                <a:spcPct val="80000"/>
              </a:lnSpc>
            </a:pPr>
            <a:endParaRPr lang="sv-SE" sz="270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sv-SE" sz="2700">
                <a:latin typeface="Calibri" charset="0"/>
              </a:rPr>
              <a:t>Uttrycket är sexuellt, men beteendet grundar sig oftast inte i sexualitet.</a:t>
            </a:r>
          </a:p>
          <a:p>
            <a:pPr>
              <a:lnSpc>
                <a:spcPct val="80000"/>
              </a:lnSpc>
            </a:pPr>
            <a:endParaRPr lang="sv-SE" sz="270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sv-SE" sz="2700">
                <a:latin typeface="Calibri" charset="0"/>
              </a:rPr>
              <a:t>Det är inte klarlagt att barn med SBP blir förövare i vuxen ålder även om 50% av vuxna förövare säger att de börjat innan 15år.</a:t>
            </a:r>
          </a:p>
          <a:p>
            <a:pPr>
              <a:lnSpc>
                <a:spcPct val="80000"/>
              </a:lnSpc>
            </a:pPr>
            <a:endParaRPr lang="sv-SE" sz="2700">
              <a:latin typeface="Calibri" charset="0"/>
            </a:endParaRPr>
          </a:p>
          <a:p>
            <a:pPr marL="457200" lvl="1" indent="0">
              <a:lnSpc>
                <a:spcPct val="80000"/>
              </a:lnSpc>
              <a:buFont typeface="Arial" charset="0"/>
              <a:buNone/>
            </a:pPr>
            <a:r>
              <a:rPr lang="sv-SE" sz="4000">
                <a:solidFill>
                  <a:srgbClr val="77933C"/>
                </a:solidFill>
                <a:latin typeface="Calibri" charset="0"/>
              </a:rPr>
              <a:t>		Men om vi inte gör något…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sv-SE" sz="270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sv-SE" sz="270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sv-SE" sz="2700">
              <a:latin typeface="Calibri" charset="0"/>
            </a:endParaRPr>
          </a:p>
        </p:txBody>
      </p:sp>
      <p:pic>
        <p:nvPicPr>
          <p:cNvPr id="45059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18669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99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sv-SE" sz="6600" b="1">
                <a:solidFill>
                  <a:srgbClr val="FF0000"/>
                </a:solidFill>
                <a:latin typeface="Calibri" charset="0"/>
              </a:rPr>
              <a:t>Unga med </a:t>
            </a:r>
          </a:p>
          <a:p>
            <a:pPr algn="ctr" eaLnBrk="1" hangingPunct="1">
              <a:buFont typeface="Arial" charset="0"/>
              <a:buNone/>
            </a:pPr>
            <a:r>
              <a:rPr lang="sv-SE" sz="6600" b="1">
                <a:solidFill>
                  <a:srgbClr val="FF0000"/>
                </a:solidFill>
                <a:latin typeface="Calibri" charset="0"/>
              </a:rPr>
              <a:t>sexuella beteendeproblem</a:t>
            </a:r>
          </a:p>
          <a:p>
            <a:pPr algn="ctr" eaLnBrk="1" hangingPunct="1">
              <a:buFont typeface="Arial" charset="0"/>
              <a:buNone/>
            </a:pPr>
            <a:endParaRPr lang="sv-SE" sz="2800" b="1">
              <a:solidFill>
                <a:srgbClr val="77933C"/>
              </a:solidFill>
              <a:latin typeface="Calibri" charset="0"/>
            </a:endParaRPr>
          </a:p>
        </p:txBody>
      </p:sp>
      <p:pic>
        <p:nvPicPr>
          <p:cNvPr id="46083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Box 1"/>
          <p:cNvSpPr txBox="1">
            <a:spLocks noChangeArrowheads="1"/>
          </p:cNvSpPr>
          <p:nvPr/>
        </p:nvSpPr>
        <p:spPr bwMode="auto">
          <a:xfrm>
            <a:off x="4643438" y="6451600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46085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97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tshållare för innehåll 2"/>
          <p:cNvSpPr>
            <a:spLocks noGrp="1"/>
          </p:cNvSpPr>
          <p:nvPr>
            <p:ph idx="1"/>
          </p:nvPr>
        </p:nvSpPr>
        <p:spPr>
          <a:xfrm>
            <a:off x="250825" y="1412875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endParaRPr lang="sv-SE">
              <a:latin typeface="Calibri" charset="0"/>
            </a:endParaRPr>
          </a:p>
          <a:p>
            <a:pPr algn="ctr">
              <a:buFont typeface="Arial" charset="0"/>
              <a:buNone/>
            </a:pPr>
            <a:r>
              <a:rPr lang="sv-SE" sz="9600" b="1">
                <a:solidFill>
                  <a:srgbClr val="FF0000"/>
                </a:solidFill>
                <a:latin typeface="Calibri" charset="0"/>
              </a:rPr>
              <a:t>SEX</a:t>
            </a:r>
          </a:p>
          <a:p>
            <a:pPr algn="ctr">
              <a:buFont typeface="Arial" charset="0"/>
              <a:buNone/>
            </a:pPr>
            <a:r>
              <a:rPr lang="sv-SE" sz="4000" b="1">
                <a:solidFill>
                  <a:srgbClr val="FF0000"/>
                </a:solidFill>
                <a:latin typeface="Calibri" charset="0"/>
              </a:rPr>
              <a:t>som skadar</a:t>
            </a:r>
          </a:p>
          <a:p>
            <a:pPr>
              <a:buFont typeface="Arial" charset="0"/>
              <a:buNone/>
            </a:pPr>
            <a:endParaRPr lang="sv-SE" sz="1200">
              <a:solidFill>
                <a:srgbClr val="008000"/>
              </a:solidFill>
              <a:latin typeface="Calibri" charset="0"/>
            </a:endParaRPr>
          </a:p>
          <a:p>
            <a:pPr algn="ctr">
              <a:buFont typeface="Arial" charset="0"/>
              <a:buNone/>
            </a:pPr>
            <a:endParaRPr lang="sv-SE" sz="1200">
              <a:solidFill>
                <a:srgbClr val="008000"/>
              </a:solidFill>
              <a:latin typeface="Calibri" charset="0"/>
            </a:endParaRPr>
          </a:p>
          <a:p>
            <a:pPr algn="ctr">
              <a:buFont typeface="Arial" charset="0"/>
              <a:buNone/>
            </a:pPr>
            <a:endParaRPr lang="sv-SE" sz="1200">
              <a:solidFill>
                <a:srgbClr val="008000"/>
              </a:solidFill>
              <a:latin typeface="Calibri" charset="0"/>
            </a:endParaRPr>
          </a:p>
        </p:txBody>
      </p:sp>
      <p:pic>
        <p:nvPicPr>
          <p:cNvPr id="19458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4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 sz="3600" b="1">
                <a:solidFill>
                  <a:srgbClr val="008000"/>
                </a:solidFill>
                <a:latin typeface="Calibri" charset="0"/>
              </a:rPr>
              <a:t/>
            </a:r>
            <a:br>
              <a:rPr lang="sv-SE" sz="3600" b="1">
                <a:solidFill>
                  <a:srgbClr val="008000"/>
                </a:solidFill>
                <a:latin typeface="Calibri" charset="0"/>
              </a:rPr>
            </a:br>
            <a:r>
              <a:rPr lang="sv-SE" sz="3600" b="1">
                <a:solidFill>
                  <a:srgbClr val="77933C"/>
                </a:solidFill>
                <a:latin typeface="Calibri" charset="0"/>
              </a:rPr>
              <a:t>Unga som begår sexuella övergrepp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sv-SE" sz="2800">
                <a:latin typeface="Calibri" charset="0"/>
              </a:rPr>
              <a:t>   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sv-SE" sz="2800">
                <a:latin typeface="Calibri" charset="0"/>
              </a:rPr>
              <a:t>    Skall ha adekvat behandling oavsett egen motivation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sv-SE" sz="280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sv-SE" sz="2800">
                <a:latin typeface="Calibri" charset="0"/>
              </a:rPr>
              <a:t>    Bör ha en yttre påtryckare tex dom, beslut av socialnämnd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sv-SE" sz="280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sv-SE" sz="2800">
                <a:latin typeface="Calibri" charset="0"/>
              </a:rPr>
              <a:t>    Avgör inte när behandlingen är slutförd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sv-SE" sz="2800">
                <a:latin typeface="Calibri" charset="0"/>
              </a:rPr>
              <a:t>   </a:t>
            </a:r>
          </a:p>
        </p:txBody>
      </p:sp>
      <p:pic>
        <p:nvPicPr>
          <p:cNvPr id="47107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72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sv-SE">
                <a:latin typeface="Calibri" charset="0"/>
              </a:rPr>
              <a:t/>
            </a:r>
            <a:br>
              <a:rPr lang="sv-SE">
                <a:latin typeface="Calibri" charset="0"/>
              </a:rPr>
            </a:br>
            <a:r>
              <a:rPr lang="sv-SE">
                <a:latin typeface="Calibri" charset="0"/>
              </a:rPr>
              <a:t> </a:t>
            </a:r>
            <a:r>
              <a:rPr lang="sv-SE" b="1">
                <a:solidFill>
                  <a:srgbClr val="77933C"/>
                </a:solidFill>
                <a:latin typeface="Calibri" charset="0"/>
              </a:rPr>
              <a:t/>
            </a:r>
            <a:br>
              <a:rPr lang="sv-SE" b="1">
                <a:solidFill>
                  <a:srgbClr val="77933C"/>
                </a:solidFill>
                <a:latin typeface="Calibri" charset="0"/>
              </a:rPr>
            </a:br>
            <a:endParaRPr lang="sv-SE">
              <a:solidFill>
                <a:srgbClr val="77933C"/>
              </a:solidFill>
              <a:latin typeface="Calibri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sv-SE" sz="4400" b="1">
                <a:solidFill>
                  <a:srgbClr val="008000"/>
                </a:solidFill>
                <a:latin typeface="Calibri" charset="0"/>
              </a:rPr>
              <a:t>			  </a:t>
            </a:r>
            <a:r>
              <a:rPr lang="sv-SE" sz="4400" b="1">
                <a:solidFill>
                  <a:srgbClr val="77933C"/>
                </a:solidFill>
                <a:latin typeface="Calibri" charset="0"/>
              </a:rPr>
              <a:t>Avvikande sexuellt beteende</a:t>
            </a:r>
          </a:p>
          <a:p>
            <a:pPr marL="0" indent="0" eaLnBrk="1" hangingPunct="1"/>
            <a:endParaRPr lang="sv-SE" sz="2800">
              <a:latin typeface="Calibri" charset="0"/>
            </a:endParaRPr>
          </a:p>
          <a:p>
            <a:pPr marL="0" indent="0" eaLnBrk="1" hangingPunct="1"/>
            <a:r>
              <a:rPr lang="sv-SE" sz="2800">
                <a:latin typeface="Calibri" charset="0"/>
              </a:rPr>
              <a:t>Allt som är tvingande mot någon annan</a:t>
            </a:r>
          </a:p>
          <a:p>
            <a:pPr marL="0" indent="0" eaLnBrk="1" hangingPunct="1"/>
            <a:r>
              <a:rPr lang="sv-SE" sz="2800">
                <a:latin typeface="Calibri" charset="0"/>
              </a:rPr>
              <a:t>Om det är tvångsmässigt – svårt att kontrollera</a:t>
            </a:r>
          </a:p>
          <a:p>
            <a:pPr marL="0" indent="0" eaLnBrk="1" hangingPunct="1"/>
            <a:r>
              <a:rPr lang="sv-SE" sz="2800">
                <a:latin typeface="Calibri" charset="0"/>
              </a:rPr>
              <a:t>Om det är olagligt.</a:t>
            </a:r>
          </a:p>
        </p:txBody>
      </p:sp>
      <p:pic>
        <p:nvPicPr>
          <p:cNvPr id="48131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Off.Clinic</a:t>
            </a:r>
            <a:r>
              <a:rPr lang="sv-SE" dirty="0"/>
              <a:t> 2012</a:t>
            </a:r>
          </a:p>
        </p:txBody>
      </p:sp>
      <p:pic>
        <p:nvPicPr>
          <p:cNvPr id="48133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>
                <a:solidFill>
                  <a:srgbClr val="77933C"/>
                </a:solidFill>
                <a:latin typeface="Calibri" charset="0"/>
              </a:rPr>
              <a:t>Utredning av unga</a:t>
            </a:r>
          </a:p>
        </p:txBody>
      </p:sp>
      <p:sp>
        <p:nvSpPr>
          <p:cNvPr id="49154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sv-SE">
                <a:latin typeface="Calibri" charset="0"/>
              </a:rPr>
              <a:t>Finns validerade bedömningsinstrument ERASOR - </a:t>
            </a:r>
            <a:r>
              <a:rPr lang="sv-SE" sz="1800">
                <a:latin typeface="Calibri" charset="0"/>
              </a:rPr>
              <a:t>Estimate of Risk of Adolescent Sexual Offense Recidivism </a:t>
            </a:r>
          </a:p>
          <a:p>
            <a:r>
              <a:rPr lang="sv-SE">
                <a:latin typeface="Calibri" charset="0"/>
              </a:rPr>
              <a:t>Utgår från att kartlägga beteenden</a:t>
            </a:r>
          </a:p>
          <a:p>
            <a:r>
              <a:rPr lang="sv-SE">
                <a:latin typeface="Calibri" charset="0"/>
              </a:rPr>
              <a:t>Familjens förmåga</a:t>
            </a:r>
          </a:p>
          <a:p>
            <a:r>
              <a:rPr lang="sv-SE">
                <a:latin typeface="Calibri" charset="0"/>
              </a:rPr>
              <a:t>Eventuellt en traumabedömning</a:t>
            </a:r>
          </a:p>
          <a:p>
            <a:r>
              <a:rPr lang="sv-SE">
                <a:latin typeface="Calibri" charset="0"/>
              </a:rPr>
              <a:t>Neuropsykiatrisk bedömning</a:t>
            </a:r>
          </a:p>
          <a:p>
            <a:r>
              <a:rPr lang="sv-SE">
                <a:latin typeface="Calibri" charset="0"/>
              </a:rPr>
              <a:t>Bedöm behandlingsbehov</a:t>
            </a:r>
          </a:p>
          <a:p>
            <a:r>
              <a:rPr lang="sv-SE">
                <a:latin typeface="Calibri" charset="0"/>
              </a:rPr>
              <a:t>Bedöm skyddsbehov</a:t>
            </a:r>
          </a:p>
          <a:p>
            <a:pPr>
              <a:buFont typeface="Arial" charset="0"/>
              <a:buNone/>
            </a:pPr>
            <a:endParaRPr lang="sv-SE">
              <a:latin typeface="Calibri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Off.Clinic 2012</a:t>
            </a:r>
            <a:endParaRPr lang="sv-SE"/>
          </a:p>
        </p:txBody>
      </p:sp>
      <p:pic>
        <p:nvPicPr>
          <p:cNvPr id="49156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40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>
                <a:solidFill>
                  <a:srgbClr val="77933C"/>
                </a:solidFill>
              </a:rPr>
              <a:t>ERASOR</a:t>
            </a:r>
            <a:r>
              <a:rPr lang="sv-SE" dirty="0" smtClean="0">
                <a:solidFill>
                  <a:srgbClr val="00B050"/>
                </a:solidFill>
              </a:rPr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1600" dirty="0" err="1" smtClean="0"/>
              <a:t>ERASOR</a:t>
            </a:r>
            <a:r>
              <a:rPr lang="sv-SE" sz="1600" dirty="0" smtClean="0"/>
              <a:t> - </a:t>
            </a:r>
            <a:r>
              <a:rPr lang="sv-SE" sz="1600" dirty="0" err="1" smtClean="0"/>
              <a:t>Estimate</a:t>
            </a:r>
            <a:r>
              <a:rPr lang="sv-SE" sz="1600" dirty="0" smtClean="0"/>
              <a:t> of Risk of </a:t>
            </a:r>
            <a:r>
              <a:rPr lang="sv-SE" sz="1600" dirty="0" err="1" smtClean="0"/>
              <a:t>Adolescent</a:t>
            </a:r>
            <a:r>
              <a:rPr lang="sv-SE" sz="1600" dirty="0" smtClean="0"/>
              <a:t> </a:t>
            </a:r>
            <a:r>
              <a:rPr lang="sv-SE" sz="1600" dirty="0" err="1" smtClean="0"/>
              <a:t>Sexual</a:t>
            </a:r>
            <a:r>
              <a:rPr lang="sv-SE" sz="1600" dirty="0" smtClean="0"/>
              <a:t> </a:t>
            </a:r>
            <a:r>
              <a:rPr lang="sv-SE" sz="1600" dirty="0" err="1" smtClean="0"/>
              <a:t>Offense</a:t>
            </a:r>
            <a:r>
              <a:rPr lang="sv-SE" sz="1600" dirty="0" smtClean="0"/>
              <a:t> </a:t>
            </a:r>
            <a:r>
              <a:rPr lang="sv-SE" sz="1600" dirty="0" err="1" smtClean="0"/>
              <a:t>Recidivism</a:t>
            </a:r>
            <a:r>
              <a:rPr lang="sv-SE" sz="1600" dirty="0" smtClean="0"/>
              <a:t> - är en checklista för bedömning av återfallsrisk i sexuella övergrepp för ungdomar mellan 12 och 18 år och är framtagen av </a:t>
            </a:r>
            <a:r>
              <a:rPr lang="sv-SE" sz="1600" dirty="0" err="1" smtClean="0"/>
              <a:t>Worling</a:t>
            </a:r>
            <a:r>
              <a:rPr lang="sv-SE" sz="1600" dirty="0" smtClean="0"/>
              <a:t> och </a:t>
            </a:r>
            <a:r>
              <a:rPr lang="sv-SE" sz="1600" dirty="0" err="1" smtClean="0"/>
              <a:t>Curwen</a:t>
            </a:r>
            <a:r>
              <a:rPr lang="sv-SE" sz="1600" dirty="0" smtClean="0"/>
              <a:t> på </a:t>
            </a:r>
            <a:r>
              <a:rPr lang="sv-SE" sz="1600" dirty="0" err="1" smtClean="0"/>
              <a:t>Sexual</a:t>
            </a:r>
            <a:r>
              <a:rPr lang="sv-SE" sz="1600" dirty="0" smtClean="0"/>
              <a:t> </a:t>
            </a:r>
            <a:r>
              <a:rPr lang="sv-SE" sz="1600" dirty="0" err="1" smtClean="0"/>
              <a:t>Abuse</a:t>
            </a:r>
            <a:r>
              <a:rPr lang="sv-SE" sz="1600" dirty="0" smtClean="0"/>
              <a:t> - </a:t>
            </a:r>
            <a:r>
              <a:rPr lang="sv-SE" sz="1600" dirty="0" err="1" smtClean="0"/>
              <a:t>Family</a:t>
            </a:r>
            <a:r>
              <a:rPr lang="sv-SE" sz="1600" dirty="0" smtClean="0"/>
              <a:t> and </a:t>
            </a:r>
            <a:r>
              <a:rPr lang="sv-SE" sz="1600" dirty="0" err="1" smtClean="0"/>
              <a:t>Education</a:t>
            </a:r>
            <a:r>
              <a:rPr lang="sv-SE" sz="1600" dirty="0" smtClean="0"/>
              <a:t> </a:t>
            </a:r>
            <a:r>
              <a:rPr lang="sv-SE" sz="1600" dirty="0" err="1" smtClean="0"/>
              <a:t>Treatment</a:t>
            </a:r>
            <a:r>
              <a:rPr lang="sv-SE" sz="1600" dirty="0" smtClean="0"/>
              <a:t> Program (SAFE-T) i Ontario Canada.</a:t>
            </a:r>
            <a:br>
              <a:rPr lang="sv-SE" sz="1600" dirty="0" smtClean="0"/>
            </a:br>
            <a:r>
              <a:rPr lang="sv-SE" sz="1600" dirty="0" smtClean="0"/>
              <a:t>(Svensk översättning; Långström/Blomkvist 2004.) </a:t>
            </a:r>
            <a:br>
              <a:rPr lang="sv-SE" sz="1600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endParaRPr lang="sv-SE" dirty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47675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  <a:defRPr/>
            </a:pPr>
            <a:endParaRPr lang="sv-SE" dirty="0" smtClean="0"/>
          </a:p>
          <a:p>
            <a:pPr>
              <a:buFontTx/>
              <a:buNone/>
              <a:defRPr/>
            </a:pPr>
            <a:endParaRPr lang="sv-SE" dirty="0" smtClean="0"/>
          </a:p>
          <a:p>
            <a:pPr>
              <a:buFontTx/>
              <a:buNone/>
              <a:defRPr/>
            </a:pPr>
            <a:endParaRPr lang="sv-SE" dirty="0"/>
          </a:p>
        </p:txBody>
      </p:sp>
      <p:pic>
        <p:nvPicPr>
          <p:cNvPr id="50179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3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4000" b="1" u="sng" dirty="0" smtClean="0"/>
              <a:t/>
            </a:r>
            <a:br>
              <a:rPr lang="sv-SE" sz="4000" b="1" u="sng" dirty="0" smtClean="0"/>
            </a:br>
            <a:r>
              <a:rPr lang="sv-SE" b="1" dirty="0" smtClean="0">
                <a:solidFill>
                  <a:srgbClr val="77933C"/>
                </a:solidFill>
              </a:rPr>
              <a:t>RISKFAKTORER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" charset="0"/>
              <a:buNone/>
            </a:pPr>
            <a:r>
              <a:rPr lang="sv-SE" sz="2800">
                <a:latin typeface="Calibri" charset="0"/>
              </a:rPr>
              <a:t>   Risk är en fara man har ofullständiga kunskaper om och vars uppkomst därför endast kan förutses med osäkerhet.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sv-SE" sz="2800">
                <a:latin typeface="Calibri" charset="0"/>
              </a:rPr>
              <a:t>     sexuellt intresse, attityder och beteenden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sv-SE" sz="2800">
                <a:latin typeface="Calibri" charset="0"/>
              </a:rPr>
              <a:t>     sexuell övergreppshistoria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sv-SE" sz="2800">
                <a:latin typeface="Calibri" charset="0"/>
              </a:rPr>
              <a:t>     psykosocialt fungerande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sv-SE" sz="2800">
                <a:latin typeface="Calibri" charset="0"/>
              </a:rPr>
              <a:t>     familjens/omgivningens fungerande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Ø"/>
            </a:pPr>
            <a:r>
              <a:rPr lang="sv-SE" sz="2800">
                <a:latin typeface="Calibri" charset="0"/>
              </a:rPr>
              <a:t>     behandling</a:t>
            </a:r>
          </a:p>
        </p:txBody>
      </p:sp>
      <p:pic>
        <p:nvPicPr>
          <p:cNvPr id="5222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14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ubrik 1"/>
          <p:cNvSpPr>
            <a:spLocks noGrp="1"/>
          </p:cNvSpPr>
          <p:nvPr>
            <p:ph type="title"/>
          </p:nvPr>
        </p:nvSpPr>
        <p:spPr>
          <a:xfrm>
            <a:off x="468313" y="341313"/>
            <a:ext cx="8229600" cy="1143000"/>
          </a:xfrm>
        </p:spPr>
        <p:txBody>
          <a:bodyPr/>
          <a:lstStyle/>
          <a:p>
            <a:pPr eaLnBrk="1" hangingPunct="1"/>
            <a:r>
              <a:rPr lang="sv-SE" b="1">
                <a:solidFill>
                  <a:srgbClr val="77933C"/>
                </a:solidFill>
                <a:latin typeface="Calibri" charset="0"/>
                <a:cs typeface="Tahoma" charset="0"/>
              </a:rPr>
              <a:t>Viktigast!</a:t>
            </a:r>
          </a:p>
        </p:txBody>
      </p:sp>
      <p:sp>
        <p:nvSpPr>
          <p:cNvPr id="53250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Courier New" charset="0"/>
              <a:buChar char="o"/>
            </a:pPr>
            <a:r>
              <a:rPr lang="sv-SE">
                <a:latin typeface="Calibri" charset="0"/>
                <a:cs typeface="Tahoma" charset="0"/>
              </a:rPr>
              <a:t>Avvikande sexualitet</a:t>
            </a:r>
          </a:p>
          <a:p>
            <a:pPr eaLnBrk="1" hangingPunct="1">
              <a:buFont typeface="Courier New" charset="0"/>
              <a:buChar char="o"/>
            </a:pPr>
            <a:r>
              <a:rPr lang="sv-SE">
                <a:latin typeface="Calibri" charset="0"/>
                <a:cs typeface="Tahoma" charset="0"/>
              </a:rPr>
              <a:t>Någonsin ofredat två eller fler offer</a:t>
            </a:r>
          </a:p>
          <a:p>
            <a:pPr eaLnBrk="1" hangingPunct="1">
              <a:buFont typeface="Courier New" charset="0"/>
              <a:buChar char="o"/>
            </a:pPr>
            <a:r>
              <a:rPr lang="sv-SE">
                <a:latin typeface="Calibri" charset="0"/>
                <a:cs typeface="Tahoma" charset="0"/>
              </a:rPr>
              <a:t>Tidigare påföljder för sexuella övergrepp</a:t>
            </a:r>
          </a:p>
          <a:p>
            <a:pPr eaLnBrk="1" hangingPunct="1">
              <a:buFont typeface="Courier New" charset="0"/>
              <a:buChar char="o"/>
            </a:pPr>
            <a:r>
              <a:rPr lang="sv-SE">
                <a:latin typeface="Calibri" charset="0"/>
                <a:cs typeface="Tahoma" charset="0"/>
              </a:rPr>
              <a:t>Någonsin ofredat någon okänd person</a:t>
            </a:r>
          </a:p>
          <a:p>
            <a:pPr eaLnBrk="1" hangingPunct="1">
              <a:buFont typeface="Courier New" charset="0"/>
              <a:buChar char="o"/>
            </a:pPr>
            <a:r>
              <a:rPr lang="sv-SE">
                <a:latin typeface="Calibri" charset="0"/>
                <a:cs typeface="Tahoma" charset="0"/>
              </a:rPr>
              <a:t>Saknar nära relationer till jämnåriga/ social isolering</a:t>
            </a:r>
          </a:p>
          <a:p>
            <a:pPr eaLnBrk="1" hangingPunct="1">
              <a:buFont typeface="Courier New" charset="0"/>
              <a:buChar char="o"/>
            </a:pPr>
            <a:r>
              <a:rPr lang="sv-SE">
                <a:latin typeface="Calibri" charset="0"/>
                <a:cs typeface="Tahoma" charset="0"/>
              </a:rPr>
              <a:t>Ej slutfört övergreppsspecifik behandling</a:t>
            </a:r>
          </a:p>
        </p:txBody>
      </p:sp>
      <p:pic>
        <p:nvPicPr>
          <p:cNvPr id="53251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71917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v-SE" sz="3600">
                <a:latin typeface="Calibri" charset="0"/>
              </a:rPr>
              <a:t/>
            </a:r>
            <a:br>
              <a:rPr lang="sv-SE" sz="3600">
                <a:latin typeface="Calibri" charset="0"/>
              </a:rPr>
            </a:br>
            <a:r>
              <a:rPr lang="sv-SE" sz="3600">
                <a:latin typeface="Calibri" charset="0"/>
              </a:rPr>
              <a:t/>
            </a:r>
            <a:br>
              <a:rPr lang="sv-SE" sz="3600">
                <a:latin typeface="Calibri" charset="0"/>
              </a:rPr>
            </a:br>
            <a:r>
              <a:rPr lang="sv-SE" sz="3600">
                <a:latin typeface="Calibri" charset="0"/>
              </a:rPr>
              <a:t/>
            </a:r>
            <a:br>
              <a:rPr lang="sv-SE" sz="3600">
                <a:latin typeface="Calibri" charset="0"/>
              </a:rPr>
            </a:br>
            <a:r>
              <a:rPr lang="sv-SE" sz="3600">
                <a:latin typeface="Calibri" charset="0"/>
              </a:rPr>
              <a:t/>
            </a:r>
            <a:br>
              <a:rPr lang="sv-SE" sz="3600">
                <a:latin typeface="Calibri" charset="0"/>
              </a:rPr>
            </a:br>
            <a:r>
              <a:rPr lang="sv-SE" sz="3600">
                <a:latin typeface="Calibri" charset="0"/>
              </a:rPr>
              <a:t/>
            </a:r>
            <a:br>
              <a:rPr lang="sv-SE" sz="3600">
                <a:latin typeface="Calibri" charset="0"/>
              </a:rPr>
            </a:br>
            <a:r>
              <a:rPr lang="sv-SE" sz="3600">
                <a:latin typeface="Calibri" charset="0"/>
              </a:rPr>
              <a:t/>
            </a:r>
            <a:br>
              <a:rPr lang="sv-SE" sz="3600">
                <a:latin typeface="Calibri" charset="0"/>
              </a:rPr>
            </a:br>
            <a:r>
              <a:rPr lang="sv-SE" sz="3600">
                <a:latin typeface="Calibri" charset="0"/>
              </a:rPr>
              <a:t/>
            </a:r>
            <a:br>
              <a:rPr lang="sv-SE" sz="3600">
                <a:latin typeface="Calibri" charset="0"/>
              </a:rPr>
            </a:br>
            <a:r>
              <a:rPr lang="sv-SE" sz="3600" b="1">
                <a:solidFill>
                  <a:srgbClr val="FF0000"/>
                </a:solidFill>
                <a:latin typeface="Tahoma" charset="0"/>
                <a:cs typeface="Tahoma" charset="0"/>
              </a:rPr>
              <a:t>risk och skydd</a:t>
            </a:r>
          </a:p>
        </p:txBody>
      </p:sp>
      <p:pic>
        <p:nvPicPr>
          <p:cNvPr id="54274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447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sv-SE" sz="3200" b="1">
                <a:solidFill>
                  <a:srgbClr val="C00000"/>
                </a:solidFill>
                <a:latin typeface="Calibri" charset="0"/>
              </a:rPr>
              <a:t/>
            </a:r>
            <a:br>
              <a:rPr lang="sv-SE" sz="3200" b="1">
                <a:solidFill>
                  <a:srgbClr val="C00000"/>
                </a:solidFill>
                <a:latin typeface="Calibri" charset="0"/>
              </a:rPr>
            </a:br>
            <a:r>
              <a:rPr lang="sv-SE" sz="3600" b="1">
                <a:solidFill>
                  <a:srgbClr val="77933C"/>
                </a:solidFill>
                <a:latin typeface="Calibri" charset="0"/>
              </a:rPr>
              <a:t>Varför skydd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283075"/>
          </a:xfrm>
        </p:spPr>
        <p:txBody>
          <a:bodyPr/>
          <a:lstStyle/>
          <a:p>
            <a:pPr eaLnBrk="1" hangingPunct="1"/>
            <a:r>
              <a:rPr lang="sv-SE" sz="2800">
                <a:latin typeface="Calibri" charset="0"/>
              </a:rPr>
              <a:t>Inga nya övergrepp ska kunna begås</a:t>
            </a:r>
          </a:p>
          <a:p>
            <a:pPr eaLnBrk="1" hangingPunct="1"/>
            <a:r>
              <a:rPr lang="sv-SE" sz="2800">
                <a:latin typeface="Calibri" charset="0"/>
              </a:rPr>
              <a:t>Ungdomarnas egen säkerhet ska kunna garanteras</a:t>
            </a:r>
          </a:p>
          <a:p>
            <a:pPr eaLnBrk="1" hangingPunct="1"/>
            <a:r>
              <a:rPr lang="sv-SE" sz="2800">
                <a:latin typeface="Calibri" charset="0"/>
              </a:rPr>
              <a:t>Att vara i hög till måttlig risk innebär att ungdomarna är i behov av yttre kontroll</a:t>
            </a:r>
          </a:p>
          <a:p>
            <a:pPr eaLnBrk="1" hangingPunct="1"/>
            <a:r>
              <a:rPr lang="sv-SE" sz="2800">
                <a:latin typeface="Calibri" charset="0"/>
              </a:rPr>
              <a:t>Säkerheten har alltid högsta prioritet</a:t>
            </a:r>
          </a:p>
          <a:p>
            <a:pPr eaLnBrk="1" hangingPunct="1">
              <a:buFontTx/>
              <a:buNone/>
            </a:pPr>
            <a:endParaRPr lang="sv-SE" sz="1600">
              <a:latin typeface="Calibri" charset="0"/>
            </a:endParaRPr>
          </a:p>
          <a:p>
            <a:pPr eaLnBrk="1" hangingPunct="1">
              <a:buFontTx/>
              <a:buNone/>
            </a:pPr>
            <a:endParaRPr lang="sv-SE" sz="1600">
              <a:latin typeface="Calibri" charset="0"/>
            </a:endParaRPr>
          </a:p>
        </p:txBody>
      </p:sp>
      <p:pic>
        <p:nvPicPr>
          <p:cNvPr id="55299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88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188" eaLnBrk="1" hangingPunct="1"/>
            <a:r>
              <a:rPr lang="sv-SE" sz="4000" b="1">
                <a:solidFill>
                  <a:srgbClr val="77933C"/>
                </a:solidFill>
                <a:latin typeface="Calibri" charset="0"/>
              </a:rPr>
              <a:t>Att tänka utifrån risk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52578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sv-SE" sz="1800" b="1">
              <a:latin typeface="Calibri" charset="0"/>
            </a:endParaRPr>
          </a:p>
          <a:p>
            <a:pPr eaLnBrk="1" hangingPunct="1"/>
            <a:r>
              <a:rPr lang="sv-SE" sz="2800">
                <a:latin typeface="Calibri" charset="0"/>
              </a:rPr>
              <a:t>Övergrepp kan begås dygnet runt </a:t>
            </a:r>
          </a:p>
          <a:p>
            <a:pPr eaLnBrk="1" hangingPunct="1"/>
            <a:r>
              <a:rPr lang="sv-SE" sz="2800">
                <a:latin typeface="Calibri" charset="0"/>
              </a:rPr>
              <a:t>Övergrepp sker fort</a:t>
            </a:r>
          </a:p>
          <a:p>
            <a:pPr eaLnBrk="1" hangingPunct="1"/>
            <a:r>
              <a:rPr lang="sv-SE" sz="2800">
                <a:latin typeface="Calibri" charset="0"/>
              </a:rPr>
              <a:t>Ifrågasätt när föräldrar/familjehem säger ”inga problem”.</a:t>
            </a:r>
          </a:p>
          <a:p>
            <a:pPr lvl="1" eaLnBrk="1" hangingPunct="1"/>
            <a:r>
              <a:rPr lang="sv-SE" sz="2400">
                <a:latin typeface="Calibri" charset="0"/>
              </a:rPr>
              <a:t>Hur gör man när man behöver gå på toaletten</a:t>
            </a:r>
          </a:p>
          <a:p>
            <a:pPr lvl="1" eaLnBrk="1" hangingPunct="1"/>
            <a:r>
              <a:rPr lang="sv-SE" sz="2400">
                <a:latin typeface="Calibri" charset="0"/>
              </a:rPr>
              <a:t>Hur sover familjen</a:t>
            </a:r>
          </a:p>
          <a:p>
            <a:pPr lvl="1" eaLnBrk="1" hangingPunct="1"/>
            <a:r>
              <a:rPr lang="sv-SE" sz="2400">
                <a:latin typeface="Calibri" charset="0"/>
              </a:rPr>
              <a:t>Var finns datorn</a:t>
            </a:r>
          </a:p>
          <a:p>
            <a:pPr lvl="1" eaLnBrk="1" hangingPunct="1"/>
            <a:r>
              <a:rPr lang="sv-SE" sz="2400">
                <a:latin typeface="Calibri" charset="0"/>
              </a:rPr>
              <a:t>Vad är att hålla barnet/ ungdomen under uppsikt?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57348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1309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8229600" cy="1295400"/>
          </a:xfrm>
        </p:spPr>
        <p:txBody>
          <a:bodyPr/>
          <a:lstStyle/>
          <a:p>
            <a:pPr marL="484188" eaLnBrk="1" hangingPunct="1"/>
            <a:r>
              <a:rPr lang="sv-SE" sz="4000" b="1">
                <a:solidFill>
                  <a:srgbClr val="77933C"/>
                </a:solidFill>
                <a:latin typeface="Calibri" charset="0"/>
              </a:rPr>
              <a:t>RISK – SKYDD - BOENDE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133600"/>
            <a:ext cx="8229600" cy="2519363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endParaRPr lang="sv-SE" sz="2400" b="1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sv-SE" sz="2400" b="1">
                <a:latin typeface="Calibri" charset="0"/>
              </a:rPr>
              <a:t> institution         	 familjehem                    hemmiljö</a:t>
            </a:r>
            <a:endParaRPr lang="sv-SE" sz="2400">
              <a:latin typeface="Calibri" charset="0"/>
            </a:endParaRPr>
          </a:p>
          <a:p>
            <a:pPr eaLnBrk="1" hangingPunct="1">
              <a:buFont typeface="Wingdings" charset="0"/>
              <a:buNone/>
            </a:pPr>
            <a:r>
              <a:rPr lang="sv-SE" sz="2400">
                <a:latin typeface="Calibri" charset="0"/>
              </a:rPr>
              <a:t> säker miljö         	måttligt säker miljö           osäker miljö</a:t>
            </a:r>
          </a:p>
        </p:txBody>
      </p:sp>
      <p:sp>
        <p:nvSpPr>
          <p:cNvPr id="64515" name="Line 4"/>
          <p:cNvSpPr>
            <a:spLocks noChangeShapeType="1"/>
          </p:cNvSpPr>
          <p:nvPr/>
        </p:nvSpPr>
        <p:spPr bwMode="auto">
          <a:xfrm>
            <a:off x="2411413" y="40767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6" name="Line 5"/>
          <p:cNvSpPr>
            <a:spLocks noChangeShapeType="1"/>
          </p:cNvSpPr>
          <p:nvPr/>
        </p:nvSpPr>
        <p:spPr bwMode="auto">
          <a:xfrm>
            <a:off x="5867400" y="4076700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517" name="Rectangle 2"/>
          <p:cNvSpPr>
            <a:spLocks noGrp="1" noChangeArrowheads="1"/>
          </p:cNvSpPr>
          <p:nvPr/>
        </p:nvSpPr>
        <p:spPr bwMode="auto">
          <a:xfrm>
            <a:off x="457200" y="12223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4400">
              <a:solidFill>
                <a:schemeClr val="tx2"/>
              </a:solidFill>
              <a:latin typeface="Century Gothic" charset="0"/>
            </a:endParaRPr>
          </a:p>
        </p:txBody>
      </p:sp>
      <p:sp>
        <p:nvSpPr>
          <p:cNvPr id="64518" name="Rectangle 3"/>
          <p:cNvSpPr>
            <a:spLocks noGrp="1" noChangeArrowheads="1"/>
          </p:cNvSpPr>
          <p:nvPr/>
        </p:nvSpPr>
        <p:spPr bwMode="auto">
          <a:xfrm>
            <a:off x="457200" y="25479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Century Gothic" charset="0"/>
            </a:endParaRPr>
          </a:p>
        </p:txBody>
      </p:sp>
      <p:pic>
        <p:nvPicPr>
          <p:cNvPr id="64519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0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484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v-SE" sz="6000" b="1" dirty="0">
                <a:solidFill>
                  <a:srgbClr val="00B050"/>
                </a:solidFill>
              </a:rPr>
              <a:t>   </a:t>
            </a:r>
            <a:r>
              <a:rPr lang="sv-SE" sz="60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0482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20484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sv-SE" sz="6600" b="1">
                <a:solidFill>
                  <a:srgbClr val="77933C"/>
                </a:solidFill>
                <a:latin typeface="Calibri" charset="0"/>
              </a:rPr>
              <a:t>Sexuella övergrepp</a:t>
            </a:r>
            <a:endParaRPr lang="sv-SE" sz="6600" b="1">
              <a:solidFill>
                <a:srgbClr val="800000"/>
              </a:solidFill>
              <a:latin typeface="Calibri" charset="0"/>
            </a:endParaRPr>
          </a:p>
          <a:p>
            <a:pPr marL="0" indent="0" algn="ctr">
              <a:buFont typeface="Arial" charset="0"/>
              <a:buNone/>
            </a:pPr>
            <a:r>
              <a:rPr lang="sv-SE" sz="6600" b="1">
                <a:solidFill>
                  <a:srgbClr val="800000"/>
                </a:solidFill>
                <a:latin typeface="Calibri" charset="0"/>
              </a:rPr>
              <a:t>är</a:t>
            </a:r>
          </a:p>
          <a:p>
            <a:pPr marL="0" indent="0" algn="ctr">
              <a:buFont typeface="Arial" charset="0"/>
              <a:buNone/>
            </a:pPr>
            <a:r>
              <a:rPr lang="sv-SE" sz="6600" b="1">
                <a:solidFill>
                  <a:srgbClr val="800000"/>
                </a:solidFill>
                <a:latin typeface="Calibri" charset="0"/>
              </a:rPr>
              <a:t> sexuella övergrepp</a:t>
            </a:r>
          </a:p>
        </p:txBody>
      </p:sp>
    </p:spTree>
    <p:extLst>
      <p:ext uri="{BB962C8B-B14F-4D97-AF65-F5344CB8AC3E}">
        <p14:creationId xmlns:p14="http://schemas.microsoft.com/office/powerpoint/2010/main" val="55422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sz="6000" b="1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pic>
        <p:nvPicPr>
          <p:cNvPr id="68610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endParaRPr lang="en-US" sz="4800" b="1">
              <a:solidFill>
                <a:srgbClr val="FF0000"/>
              </a:solidFill>
              <a:latin typeface="Calibri" charset="0"/>
            </a:endParaRPr>
          </a:p>
          <a:p>
            <a:pPr marL="0" indent="0" algn="ctr">
              <a:buFont typeface="Arial" charset="0"/>
              <a:buNone/>
            </a:pPr>
            <a:r>
              <a:rPr lang="en-US" sz="4800" b="1">
                <a:solidFill>
                  <a:srgbClr val="FF0000"/>
                </a:solidFill>
                <a:latin typeface="Calibri" charset="0"/>
              </a:rPr>
              <a:t>Handläggning av ärenden/konsultation</a:t>
            </a:r>
            <a:br>
              <a:rPr lang="en-US" sz="4800" b="1">
                <a:solidFill>
                  <a:srgbClr val="FF0000"/>
                </a:solidFill>
                <a:latin typeface="Calibri" charset="0"/>
              </a:rPr>
            </a:br>
            <a:endParaRPr lang="en-US" sz="4800" b="1">
              <a:solidFill>
                <a:srgbClr val="FF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v-SE" sz="3600">
                <a:latin typeface="Calibri" charset="0"/>
              </a:rPr>
              <a:t>’</a:t>
            </a:r>
            <a:br>
              <a:rPr lang="sv-SE" sz="3600">
                <a:latin typeface="Calibri" charset="0"/>
              </a:rPr>
            </a:br>
            <a:r>
              <a:rPr lang="sv-SE" sz="3600">
                <a:latin typeface="Calibri" charset="0"/>
              </a:rPr>
              <a:t/>
            </a:r>
            <a:br>
              <a:rPr lang="sv-SE" sz="3600">
                <a:latin typeface="Calibri" charset="0"/>
              </a:rPr>
            </a:br>
            <a:r>
              <a:rPr lang="sv-SE" sz="3600">
                <a:latin typeface="Calibri" charset="0"/>
              </a:rPr>
              <a:t/>
            </a:r>
            <a:br>
              <a:rPr lang="sv-SE" sz="3600">
                <a:latin typeface="Calibri" charset="0"/>
              </a:rPr>
            </a:br>
            <a:r>
              <a:rPr lang="sv-SE" sz="3600" b="1">
                <a:solidFill>
                  <a:srgbClr val="77933C"/>
                </a:solidFill>
                <a:latin typeface="Calibri" charset="0"/>
              </a:rPr>
              <a:t>Utgå från offrets berättelse</a:t>
            </a:r>
          </a:p>
        </p:txBody>
      </p:sp>
      <p:sp>
        <p:nvSpPr>
          <p:cNvPr id="69634" name="Platshållare för innehåll 2"/>
          <p:cNvSpPr>
            <a:spLocks noGrp="1"/>
          </p:cNvSpPr>
          <p:nvPr>
            <p:ph idx="1"/>
          </p:nvPr>
        </p:nvSpPr>
        <p:spPr>
          <a:xfrm>
            <a:off x="457200" y="2349500"/>
            <a:ext cx="8229600" cy="3776663"/>
          </a:xfrm>
        </p:spPr>
        <p:txBody>
          <a:bodyPr/>
          <a:lstStyle/>
          <a:p>
            <a:pPr marL="514350" indent="-514350">
              <a:buFont typeface="Wingdings" charset="0"/>
              <a:buChar char="Ø"/>
            </a:pPr>
            <a:endParaRPr lang="sv-SE">
              <a:latin typeface="Calibri" charset="0"/>
            </a:endParaRPr>
          </a:p>
          <a:p>
            <a:pPr marL="914400" lvl="1" indent="-514350">
              <a:buFont typeface="Wingdings" charset="0"/>
              <a:buNone/>
            </a:pPr>
            <a:r>
              <a:rPr lang="sv-SE">
                <a:latin typeface="Calibri" charset="0"/>
              </a:rPr>
              <a:t>	 - </a:t>
            </a:r>
            <a:r>
              <a:rPr lang="sv-SE" sz="2400">
                <a:latin typeface="Calibri" charset="0"/>
              </a:rPr>
              <a:t>Offrets berättelse närmre sanningen</a:t>
            </a:r>
          </a:p>
          <a:p>
            <a:pPr marL="514350" indent="-514350">
              <a:buFont typeface="Wingdings" charset="0"/>
              <a:buNone/>
            </a:pPr>
            <a:r>
              <a:rPr lang="sv-SE" sz="2400">
                <a:latin typeface="Calibri" charset="0"/>
              </a:rPr>
              <a:t> 		 </a:t>
            </a:r>
            <a:r>
              <a:rPr lang="sv-SE" sz="2800">
                <a:latin typeface="Calibri" charset="0"/>
              </a:rPr>
              <a:t>-</a:t>
            </a:r>
            <a:r>
              <a:rPr lang="sv-SE" sz="2400">
                <a:latin typeface="Calibri" charset="0"/>
              </a:rPr>
              <a:t> Offer kan minimera</a:t>
            </a:r>
          </a:p>
          <a:p>
            <a:pPr marL="514350" indent="-514350">
              <a:buFont typeface="Wingdings" charset="0"/>
              <a:buNone/>
            </a:pPr>
            <a:r>
              <a:rPr lang="sv-SE" sz="2400">
                <a:latin typeface="Calibri" charset="0"/>
              </a:rPr>
              <a:t>		 </a:t>
            </a:r>
          </a:p>
          <a:p>
            <a:pPr marL="514350" indent="-514350">
              <a:buFont typeface="Wingdings" charset="0"/>
              <a:buChar char="Ø"/>
            </a:pPr>
            <a:endParaRPr lang="sv-SE">
              <a:latin typeface="Calibri" charset="0"/>
            </a:endParaRPr>
          </a:p>
        </p:txBody>
      </p:sp>
      <p:pic>
        <p:nvPicPr>
          <p:cNvPr id="69635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456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/>
          <a:lstStyle/>
          <a:p>
            <a:r>
              <a:rPr lang="sv-SE" sz="4000" b="1">
                <a:solidFill>
                  <a:srgbClr val="77933C"/>
                </a:solidFill>
                <a:latin typeface="Tahoma" charset="0"/>
                <a:cs typeface="Tahoma" charset="0"/>
              </a:rPr>
              <a:t>Skydda </a:t>
            </a:r>
          </a:p>
        </p:txBody>
      </p:sp>
      <p:sp>
        <p:nvSpPr>
          <p:cNvPr id="70658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1173162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v-SE" sz="50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sv-SE" sz="50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sv-SE" sz="500">
              <a:latin typeface="Calibri" charset="0"/>
            </a:endParaRPr>
          </a:p>
          <a:p>
            <a:pPr>
              <a:lnSpc>
                <a:spcPct val="80000"/>
              </a:lnSpc>
            </a:pPr>
            <a:endParaRPr lang="sv-SE" sz="50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sv-SE" sz="2000">
                <a:latin typeface="Tahoma" charset="0"/>
                <a:cs typeface="Tahoma" charset="0"/>
              </a:rPr>
              <a:t>Om offer och förövare bor tillsammans</a:t>
            </a:r>
          </a:p>
        </p:txBody>
      </p:sp>
      <p:sp>
        <p:nvSpPr>
          <p:cNvPr id="70659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708275"/>
            <a:ext cx="4040188" cy="3417888"/>
          </a:xfrm>
        </p:spPr>
        <p:txBody>
          <a:bodyPr/>
          <a:lstStyle/>
          <a:p>
            <a:endParaRPr lang="sv-SE" sz="1600"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sv-SE" sz="1600">
                <a:latin typeface="Calibri" charset="0"/>
              </a:rPr>
              <a:t>Förövaren flyttas till omgivning där återfall</a:t>
            </a:r>
          </a:p>
          <a:p>
            <a:pPr>
              <a:buFont typeface="Arial" charset="0"/>
              <a:buNone/>
            </a:pPr>
            <a:r>
              <a:rPr lang="sv-SE" sz="1600">
                <a:latin typeface="Calibri" charset="0"/>
              </a:rPr>
              <a:t>inte är möjliga.</a:t>
            </a:r>
          </a:p>
          <a:p>
            <a:endParaRPr lang="sv-SE" sz="1600">
              <a:latin typeface="Calibri" charset="0"/>
            </a:endParaRPr>
          </a:p>
          <a:p>
            <a:endParaRPr lang="sv-SE" sz="1600">
              <a:latin typeface="Calibri" charset="0"/>
            </a:endParaRPr>
          </a:p>
          <a:p>
            <a:endParaRPr lang="sv-SE">
              <a:latin typeface="Calibri" charset="0"/>
            </a:endParaRPr>
          </a:p>
          <a:p>
            <a:endParaRPr lang="sv-SE">
              <a:latin typeface="Calibri" charset="0"/>
            </a:endParaRPr>
          </a:p>
        </p:txBody>
      </p:sp>
      <p:sp>
        <p:nvSpPr>
          <p:cNvPr id="70660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1179512"/>
          </a:xfrm>
        </p:spPr>
        <p:txBody>
          <a:bodyPr/>
          <a:lstStyle/>
          <a:p>
            <a:r>
              <a:rPr lang="sv-SE" sz="2000">
                <a:latin typeface="Tahoma" charset="0"/>
                <a:cs typeface="Tahoma" charset="0"/>
              </a:rPr>
              <a:t>Om offer och förövare inte bor tillsammans</a:t>
            </a:r>
          </a:p>
        </p:txBody>
      </p:sp>
      <p:sp>
        <p:nvSpPr>
          <p:cNvPr id="70661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500563" y="2708275"/>
            <a:ext cx="4186237" cy="3417888"/>
          </a:xfrm>
        </p:spPr>
        <p:txBody>
          <a:bodyPr/>
          <a:lstStyle/>
          <a:p>
            <a:endParaRPr lang="sv-SE" sz="1600"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sv-SE" sz="1600">
                <a:latin typeface="Calibri" charset="0"/>
              </a:rPr>
              <a:t>      Förövaren kan bo kvar hemma om omgivningen inte ger möjlighet till återfall.</a:t>
            </a:r>
          </a:p>
        </p:txBody>
      </p:sp>
      <p:pic>
        <p:nvPicPr>
          <p:cNvPr id="70662" name="Bildobjekt 6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946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>
                <a:solidFill>
                  <a:srgbClr val="00B050"/>
                </a:solidFill>
                <a:latin typeface="Calibri" charset="0"/>
              </a:rPr>
              <a:t/>
            </a:r>
            <a:br>
              <a:rPr lang="sv-SE" b="1">
                <a:solidFill>
                  <a:srgbClr val="00B050"/>
                </a:solidFill>
                <a:latin typeface="Calibri" charset="0"/>
              </a:rPr>
            </a:br>
            <a:r>
              <a:rPr lang="sv-SE" b="1">
                <a:solidFill>
                  <a:srgbClr val="77933C"/>
                </a:solidFill>
                <a:latin typeface="Calibri" charset="0"/>
              </a:rPr>
              <a:t>Offers behov</a:t>
            </a:r>
          </a:p>
        </p:txBody>
      </p:sp>
      <p:sp>
        <p:nvSpPr>
          <p:cNvPr id="71682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>
              <a:latin typeface="Calibri" charset="0"/>
            </a:endParaRPr>
          </a:p>
          <a:p>
            <a:r>
              <a:rPr lang="sv-SE">
                <a:latin typeface="Calibri" charset="0"/>
              </a:rPr>
              <a:t>Skydd</a:t>
            </a:r>
          </a:p>
          <a:p>
            <a:r>
              <a:rPr lang="sv-SE">
                <a:latin typeface="Calibri" charset="0"/>
              </a:rPr>
              <a:t>Berätta, bli trodd och få bekräftelse.</a:t>
            </a:r>
          </a:p>
          <a:p>
            <a:pPr eaLnBrk="1" hangingPunct="1">
              <a:lnSpc>
                <a:spcPct val="80000"/>
              </a:lnSpc>
            </a:pPr>
            <a:r>
              <a:rPr lang="sv-SE">
                <a:latin typeface="Calibri" charset="0"/>
              </a:rPr>
              <a:t>Begripa, integrera och verklighetsanpassa det som hänt.</a:t>
            </a:r>
          </a:p>
          <a:p>
            <a:pPr eaLnBrk="1" hangingPunct="1">
              <a:lnSpc>
                <a:spcPct val="80000"/>
              </a:lnSpc>
            </a:pPr>
            <a:r>
              <a:rPr lang="sv-SE">
                <a:latin typeface="Calibri" charset="0"/>
              </a:rPr>
              <a:t>Eventuell terapeutisk kontakt</a:t>
            </a:r>
          </a:p>
          <a:p>
            <a:pPr eaLnBrk="1" hangingPunct="1">
              <a:lnSpc>
                <a:spcPct val="80000"/>
              </a:lnSpc>
            </a:pPr>
            <a:endParaRPr lang="sv-SE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sv-SE">
              <a:latin typeface="Calibri" charset="0"/>
            </a:endParaRPr>
          </a:p>
          <a:p>
            <a:endParaRPr lang="sv-SE">
              <a:latin typeface="Calibri" charset="0"/>
            </a:endParaRPr>
          </a:p>
        </p:txBody>
      </p:sp>
      <p:pic>
        <p:nvPicPr>
          <p:cNvPr id="71683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Off.Clinic</a:t>
            </a:r>
            <a:r>
              <a:rPr lang="sv-SE" dirty="0"/>
              <a:t> 2012</a:t>
            </a:r>
          </a:p>
        </p:txBody>
      </p:sp>
      <p:pic>
        <p:nvPicPr>
          <p:cNvPr id="71685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48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ubrik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b="1">
                <a:solidFill>
                  <a:srgbClr val="00B050"/>
                </a:solidFill>
                <a:latin typeface="Calibri" charset="0"/>
              </a:rPr>
              <a:t/>
            </a:r>
            <a:br>
              <a:rPr lang="sv-SE" b="1">
                <a:solidFill>
                  <a:srgbClr val="00B050"/>
                </a:solidFill>
                <a:latin typeface="Calibri" charset="0"/>
              </a:rPr>
            </a:br>
            <a:r>
              <a:rPr lang="sv-SE" b="1">
                <a:solidFill>
                  <a:srgbClr val="77933C"/>
                </a:solidFill>
                <a:latin typeface="Calibri" charset="0"/>
              </a:rPr>
              <a:t>Förövarens behov</a:t>
            </a:r>
          </a:p>
        </p:txBody>
      </p:sp>
      <p:sp>
        <p:nvSpPr>
          <p:cNvPr id="72706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>
              <a:latin typeface="Calibri" charset="0"/>
            </a:endParaRPr>
          </a:p>
          <a:p>
            <a:r>
              <a:rPr lang="sv-SE">
                <a:latin typeface="Calibri" charset="0"/>
              </a:rPr>
              <a:t>Skydd</a:t>
            </a:r>
          </a:p>
          <a:p>
            <a:r>
              <a:rPr lang="sv-SE">
                <a:latin typeface="Calibri" charset="0"/>
              </a:rPr>
              <a:t>Får sina behandlingsbehov utredda</a:t>
            </a:r>
          </a:p>
          <a:p>
            <a:r>
              <a:rPr lang="sv-SE">
                <a:latin typeface="Calibri" charset="0"/>
              </a:rPr>
              <a:t>Behandling och placering</a:t>
            </a:r>
          </a:p>
          <a:p>
            <a:r>
              <a:rPr lang="sv-SE">
                <a:latin typeface="Calibri" charset="0"/>
              </a:rPr>
              <a:t>Eftervård och uppföljning</a:t>
            </a:r>
          </a:p>
        </p:txBody>
      </p:sp>
      <p:pic>
        <p:nvPicPr>
          <p:cNvPr id="72707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72709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797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ubrik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>
                <a:solidFill>
                  <a:srgbClr val="008000"/>
                </a:solidFill>
                <a:latin typeface="Calibri" charset="0"/>
              </a:rPr>
              <a:t/>
            </a:r>
            <a:br>
              <a:rPr lang="sv-SE" b="1">
                <a:solidFill>
                  <a:srgbClr val="008000"/>
                </a:solidFill>
                <a:latin typeface="Calibri" charset="0"/>
              </a:rPr>
            </a:br>
            <a:r>
              <a:rPr lang="sv-SE" b="1">
                <a:solidFill>
                  <a:srgbClr val="77933C"/>
                </a:solidFill>
                <a:latin typeface="Calibri" charset="0"/>
              </a:rPr>
              <a:t>Föräldraförmåga</a:t>
            </a:r>
            <a:endParaRPr lang="sv-SE">
              <a:solidFill>
                <a:srgbClr val="77933C"/>
              </a:solidFill>
              <a:latin typeface="Calibri" charset="0"/>
            </a:endParaRPr>
          </a:p>
        </p:txBody>
      </p:sp>
      <p:sp>
        <p:nvSpPr>
          <p:cNvPr id="73730" name="Platshållare för innehåll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>
              <a:latin typeface="Calibri" charset="0"/>
            </a:endParaRPr>
          </a:p>
          <a:p>
            <a:r>
              <a:rPr lang="sv-SE">
                <a:latin typeface="Calibri" charset="0"/>
              </a:rPr>
              <a:t>Bedöm föräldrarnas motivation till utredning och behandling av barnet</a:t>
            </a:r>
          </a:p>
          <a:p>
            <a:r>
              <a:rPr lang="sv-SE">
                <a:latin typeface="Calibri" charset="0"/>
              </a:rPr>
              <a:t>Utred föräldrars möjlighet till omvårdnad och skydd</a:t>
            </a:r>
          </a:p>
          <a:p>
            <a:r>
              <a:rPr lang="sv-SE">
                <a:latin typeface="Calibri" charset="0"/>
              </a:rPr>
              <a:t>Vid brister använd nödvändig lagstiftning </a:t>
            </a:r>
          </a:p>
          <a:p>
            <a:endParaRPr lang="sv-SE">
              <a:latin typeface="Calibri" charset="0"/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Off.Clinic 2012</a:t>
            </a:r>
            <a:endParaRPr lang="sv-SE"/>
          </a:p>
        </p:txBody>
      </p:sp>
      <p:pic>
        <p:nvPicPr>
          <p:cNvPr id="73732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13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ubrik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sz="4000" b="1">
                <a:solidFill>
                  <a:srgbClr val="00B050"/>
                </a:solidFill>
                <a:latin typeface="Calibri" charset="0"/>
              </a:rPr>
              <a:t/>
            </a:r>
            <a:br>
              <a:rPr lang="sv-SE" sz="4000" b="1">
                <a:solidFill>
                  <a:srgbClr val="00B050"/>
                </a:solidFill>
                <a:latin typeface="Calibri" charset="0"/>
              </a:rPr>
            </a:br>
            <a:r>
              <a:rPr lang="sv-SE" sz="8000" b="1">
                <a:solidFill>
                  <a:srgbClr val="FF0000"/>
                </a:solidFill>
                <a:latin typeface="Calibri" charset="0"/>
              </a:rPr>
              <a:t>Behandling</a:t>
            </a:r>
          </a:p>
        </p:txBody>
      </p:sp>
      <p:pic>
        <p:nvPicPr>
          <p:cNvPr id="77826" name="Platshållare för innehåll 3" descr="Trollkarl fär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2565400"/>
            <a:ext cx="2430463" cy="3240088"/>
          </a:xfrm>
        </p:spPr>
      </p:pic>
      <p:pic>
        <p:nvPicPr>
          <p:cNvPr id="77827" name="Bildobjekt 4" descr="Reptil fär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1300"/>
            <a:ext cx="36004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Bildobjekt 5" descr="Robot fär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92375"/>
            <a:ext cx="2295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Bildobjekt 5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77831" name="Bildobjekt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783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Platshållare för innehåll 8"/>
          <p:cNvSpPr>
            <a:spLocks noGrp="1"/>
          </p:cNvSpPr>
          <p:nvPr>
            <p:ph idx="1"/>
          </p:nvPr>
        </p:nvSpPr>
        <p:spPr>
          <a:xfrm>
            <a:off x="179388" y="1600200"/>
            <a:ext cx="8507412" cy="4924425"/>
          </a:xfrm>
        </p:spPr>
        <p:txBody>
          <a:bodyPr/>
          <a:lstStyle/>
          <a:p>
            <a:r>
              <a:rPr lang="sv-SE" sz="2400">
                <a:latin typeface="Calibri" charset="0"/>
              </a:rPr>
              <a:t>Det finns studier om lovande behandlingsresultat. </a:t>
            </a:r>
            <a:r>
              <a:rPr lang="sv-SE" sz="1000">
                <a:latin typeface="Calibri" charset="0"/>
              </a:rPr>
              <a:t>(Fanniff/Becker2006) </a:t>
            </a:r>
            <a:endParaRPr lang="sv-SE" sz="2400">
              <a:latin typeface="Calibri" charset="0"/>
            </a:endParaRPr>
          </a:p>
          <a:p>
            <a:r>
              <a:rPr lang="sv-SE" sz="2400">
                <a:latin typeface="Calibri" charset="0"/>
              </a:rPr>
              <a:t>KBT för vuxna, ungdomar och barn.</a:t>
            </a:r>
            <a:r>
              <a:rPr lang="sv-SE" sz="1000">
                <a:latin typeface="Calibri" charset="0"/>
              </a:rPr>
              <a:t>(Elkovitch/Latzman mfl2009)(Schmucker, Lösel2008) (Worling/Littlejohn2010) </a:t>
            </a:r>
          </a:p>
          <a:p>
            <a:r>
              <a:rPr lang="sv-SE" sz="2400">
                <a:latin typeface="Calibri" charset="0"/>
              </a:rPr>
              <a:t>Multisystemisk behandling</a:t>
            </a:r>
            <a:r>
              <a:rPr lang="sv-SE" sz="1000">
                <a:latin typeface="Calibri" charset="0"/>
              </a:rPr>
              <a:t>.(Borduin2009, Worling2010) (Walker, McGovern, Poey &amp; Otis, 2005)</a:t>
            </a:r>
            <a:endParaRPr lang="sv-SE" sz="2400">
              <a:latin typeface="Calibri" charset="0"/>
            </a:endParaRPr>
          </a:p>
          <a:p>
            <a:r>
              <a:rPr lang="sv-SE" sz="2400">
                <a:latin typeface="Calibri" charset="0"/>
              </a:rPr>
              <a:t>Det finns stöd för riskfaktorerna och litteraturen är överens om att behandling enl. individuella riskfaktorer är det som ska göras.</a:t>
            </a:r>
          </a:p>
          <a:p>
            <a:pPr algn="ctr">
              <a:buFont typeface="Arial" charset="0"/>
              <a:buNone/>
            </a:pPr>
            <a:endParaRPr lang="sv-SE" sz="2400">
              <a:solidFill>
                <a:srgbClr val="77933C"/>
              </a:solidFill>
              <a:latin typeface="Calibri" charset="0"/>
            </a:endParaRPr>
          </a:p>
          <a:p>
            <a:pPr algn="ctr">
              <a:buFont typeface="Arial" charset="0"/>
              <a:buNone/>
            </a:pPr>
            <a:r>
              <a:rPr lang="sv-SE" sz="2400">
                <a:solidFill>
                  <a:srgbClr val="77933C"/>
                </a:solidFill>
                <a:latin typeface="Calibri" charset="0"/>
              </a:rPr>
              <a:t>KBT och multisystemisk teori inriktad på de individuella riskfaktorerna, generalisering, återfallsprevention är bra behandling.</a:t>
            </a:r>
          </a:p>
        </p:txBody>
      </p:sp>
      <p:pic>
        <p:nvPicPr>
          <p:cNvPr id="78850" name="Bildobjekt 5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78852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2825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113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ubrik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0652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4000" b="1" dirty="0" smtClean="0">
                <a:solidFill>
                  <a:srgbClr val="00B050"/>
                </a:solidFill>
              </a:rPr>
              <a:t/>
            </a:r>
            <a:br>
              <a:rPr lang="sv-SE" sz="4000" b="1" dirty="0" smtClean="0">
                <a:solidFill>
                  <a:srgbClr val="00B050"/>
                </a:solidFill>
              </a:rPr>
            </a:br>
            <a:r>
              <a:rPr lang="sv-SE" sz="6000" b="1" dirty="0" smtClean="0">
                <a:solidFill>
                  <a:srgbClr val="77933C"/>
                </a:solidFill>
              </a:rPr>
              <a:t>Behandling barn</a:t>
            </a:r>
          </a:p>
        </p:txBody>
      </p:sp>
      <p:pic>
        <p:nvPicPr>
          <p:cNvPr id="79874" name="Platshållare för innehåll 3" descr="Trollkarl fär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4888" y="2997200"/>
            <a:ext cx="2430462" cy="1727200"/>
          </a:xfrm>
        </p:spPr>
      </p:pic>
      <p:pic>
        <p:nvPicPr>
          <p:cNvPr id="79875" name="Bildobjekt 4" descr="Reptil fär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216058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Bildobjekt 5" descr="Robot fär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933825"/>
            <a:ext cx="22955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ktangel 6"/>
          <p:cNvSpPr>
            <a:spLocks noChangeArrowheads="1"/>
          </p:cNvSpPr>
          <p:nvPr/>
        </p:nvSpPr>
        <p:spPr bwMode="auto">
          <a:xfrm>
            <a:off x="2124075" y="1484313"/>
            <a:ext cx="6264275" cy="440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sv-SE" sz="2800"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sv-SE" sz="2800">
                <a:latin typeface="Calibri" charset="0"/>
              </a:rPr>
              <a:t> Barngrupp kring ex. ja/nej-</a:t>
            </a:r>
          </a:p>
          <a:p>
            <a:r>
              <a:rPr lang="sv-SE" sz="2800">
                <a:latin typeface="Calibri" charset="0"/>
              </a:rPr>
              <a:t>   känslor</a:t>
            </a:r>
          </a:p>
          <a:p>
            <a:pPr>
              <a:buFont typeface="Arial" charset="0"/>
              <a:buChar char="•"/>
            </a:pPr>
            <a:r>
              <a:rPr lang="sv-SE" sz="2800">
                <a:latin typeface="Calibri" charset="0"/>
              </a:rPr>
              <a:t> Kroppsregler</a:t>
            </a:r>
          </a:p>
          <a:p>
            <a:pPr>
              <a:buFont typeface="Arial" charset="0"/>
              <a:buChar char="•"/>
            </a:pPr>
            <a:r>
              <a:rPr lang="sv-SE" sz="2800">
                <a:latin typeface="Calibri" charset="0"/>
              </a:rPr>
              <a:t> Sköldis</a:t>
            </a:r>
          </a:p>
          <a:p>
            <a:pPr>
              <a:buFont typeface="Arial" charset="0"/>
              <a:buChar char="•"/>
            </a:pPr>
            <a:r>
              <a:rPr lang="sv-SE" sz="2800">
                <a:latin typeface="Calibri" charset="0"/>
              </a:rPr>
              <a:t> Individuell samtalsterapi</a:t>
            </a:r>
          </a:p>
          <a:p>
            <a:pPr>
              <a:buFont typeface="Arial" charset="0"/>
              <a:buChar char="•"/>
            </a:pPr>
            <a:r>
              <a:rPr lang="sv-SE" sz="2800">
                <a:latin typeface="Calibri" charset="0"/>
              </a:rPr>
              <a:t> Individuell beteendeterapi</a:t>
            </a:r>
          </a:p>
          <a:p>
            <a:pPr>
              <a:buFont typeface="Arial" charset="0"/>
              <a:buChar char="•"/>
            </a:pPr>
            <a:r>
              <a:rPr lang="sv-SE" sz="2800">
                <a:latin typeface="Calibri" charset="0"/>
              </a:rPr>
              <a:t> Traumabehandling</a:t>
            </a:r>
          </a:p>
          <a:p>
            <a:pPr>
              <a:buFont typeface="Arial" charset="0"/>
              <a:buChar char="•"/>
            </a:pPr>
            <a:r>
              <a:rPr lang="sv-SE" sz="2800">
                <a:latin typeface="Calibri" charset="0"/>
              </a:rPr>
              <a:t> Med mera….</a:t>
            </a:r>
          </a:p>
          <a:p>
            <a:pPr>
              <a:buFont typeface="Arial" charset="0"/>
              <a:buChar char="•"/>
            </a:pPr>
            <a:endParaRPr lang="sv-SE" sz="2800">
              <a:solidFill>
                <a:srgbClr val="00B050"/>
              </a:solidFill>
            </a:endParaRPr>
          </a:p>
        </p:txBody>
      </p:sp>
      <p:pic>
        <p:nvPicPr>
          <p:cNvPr id="79878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44000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71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>
              <a:latin typeface="Calibri" charset="0"/>
            </a:endParaRPr>
          </a:p>
        </p:txBody>
      </p:sp>
      <p:sp>
        <p:nvSpPr>
          <p:cNvPr id="81922" name="Platshållare för innehåll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sv-SE" sz="5600" b="1">
                <a:solidFill>
                  <a:srgbClr val="77933C"/>
                </a:solidFill>
                <a:latin typeface="Calibri" charset="0"/>
              </a:rPr>
              <a:t>Sköldis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sv-SE" sz="3000">
              <a:latin typeface="Calibri" charset="0"/>
            </a:endParaRPr>
          </a:p>
          <a:p>
            <a:pPr>
              <a:lnSpc>
                <a:spcPct val="80000"/>
              </a:lnSpc>
            </a:pPr>
            <a:r>
              <a:rPr lang="sv-SE" sz="3000">
                <a:latin typeface="Calibri" charset="0"/>
              </a:rPr>
              <a:t>strukturerad behandlingsmetod riktad till barn 4 – 11 år </a:t>
            </a:r>
          </a:p>
          <a:p>
            <a:pPr>
              <a:lnSpc>
                <a:spcPct val="80000"/>
              </a:lnSpc>
            </a:pPr>
            <a:r>
              <a:rPr lang="sv-SE" sz="3000">
                <a:latin typeface="Calibri" charset="0"/>
              </a:rPr>
              <a:t>utgår från en KBT-baserad manual som är utarbetad och utvärderad i USA</a:t>
            </a:r>
          </a:p>
          <a:p>
            <a:pPr>
              <a:lnSpc>
                <a:spcPct val="80000"/>
              </a:lnSpc>
            </a:pPr>
            <a:r>
              <a:rPr lang="sv-SE" sz="3000">
                <a:latin typeface="Calibri" charset="0"/>
              </a:rPr>
              <a:t>består av en barngrupp och en föräldragrupp som träffas parallellt. </a:t>
            </a:r>
          </a:p>
          <a:p>
            <a:pPr>
              <a:lnSpc>
                <a:spcPct val="80000"/>
              </a:lnSpc>
            </a:pPr>
            <a:r>
              <a:rPr lang="sv-SE" sz="3000">
                <a:latin typeface="Calibri" charset="0"/>
              </a:rPr>
              <a:t>Finns en uppföljning som gör att behandlingen anses lovande.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v-SE" sz="3000">
                <a:latin typeface="Calibri" charset="0"/>
              </a:rPr>
              <a:t> </a:t>
            </a:r>
          </a:p>
        </p:txBody>
      </p:sp>
      <p:pic>
        <p:nvPicPr>
          <p:cNvPr id="81923" name="Bildobjekt 5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MCj04241340000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13325"/>
            <a:ext cx="2008188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Bildobjekt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278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484313"/>
            <a:ext cx="7772400" cy="1800225"/>
          </a:xfrm>
        </p:spPr>
        <p:txBody>
          <a:bodyPr/>
          <a:lstStyle/>
          <a:p>
            <a:pPr eaLnBrk="1" hangingPunct="1"/>
            <a:r>
              <a:rPr lang="sv-SE" sz="7200" b="1">
                <a:solidFill>
                  <a:srgbClr val="77933C"/>
                </a:solidFill>
                <a:latin typeface="Calibri" charset="0"/>
              </a:rPr>
              <a:t>Sexuella övergrepp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71813"/>
            <a:ext cx="6400800" cy="2214562"/>
          </a:xfrm>
        </p:spPr>
        <p:txBody>
          <a:bodyPr/>
          <a:lstStyle/>
          <a:p>
            <a:pPr eaLnBrk="1" hangingPunct="1"/>
            <a:r>
              <a:rPr lang="sv-SE">
                <a:solidFill>
                  <a:srgbClr val="898989"/>
                </a:solidFill>
                <a:latin typeface="Calibri" charset="0"/>
              </a:rPr>
              <a:t>      </a:t>
            </a:r>
          </a:p>
          <a:p>
            <a:pPr eaLnBrk="1" hangingPunct="1"/>
            <a:r>
              <a:rPr lang="sv-SE" sz="5400" b="1">
                <a:solidFill>
                  <a:schemeClr val="tx1"/>
                </a:solidFill>
                <a:latin typeface="Calibri" charset="0"/>
              </a:rPr>
              <a:t>Offer - förövare</a:t>
            </a:r>
          </a:p>
        </p:txBody>
      </p:sp>
      <p:pic>
        <p:nvPicPr>
          <p:cNvPr id="21507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21509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02148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v-SE">
                <a:solidFill>
                  <a:srgbClr val="77933C"/>
                </a:solidFill>
                <a:latin typeface="Calibri" charset="0"/>
              </a:rPr>
              <a:t>Barnen lär sig;</a:t>
            </a:r>
          </a:p>
          <a:p>
            <a:r>
              <a:rPr lang="sv-SE">
                <a:latin typeface="Calibri" charset="0"/>
              </a:rPr>
              <a:t>Namn på kroppsdelar</a:t>
            </a:r>
          </a:p>
          <a:p>
            <a:r>
              <a:rPr lang="sv-SE">
                <a:latin typeface="Calibri" charset="0"/>
              </a:rPr>
              <a:t>Enkel sexualkunskap</a:t>
            </a:r>
          </a:p>
          <a:p>
            <a:r>
              <a:rPr lang="sv-SE">
                <a:latin typeface="Calibri" charset="0"/>
              </a:rPr>
              <a:t>Sexuella beteenderegler</a:t>
            </a:r>
          </a:p>
          <a:p>
            <a:r>
              <a:rPr lang="sv-SE">
                <a:latin typeface="Calibri" charset="0"/>
              </a:rPr>
              <a:t>Strategier för självkontroll</a:t>
            </a:r>
          </a:p>
          <a:p>
            <a:r>
              <a:rPr lang="sv-SE">
                <a:latin typeface="Calibri" charset="0"/>
              </a:rPr>
              <a:t>Förebyggande av framtida utsatthet</a:t>
            </a:r>
          </a:p>
          <a:p>
            <a:pPr>
              <a:buFont typeface="Arial" charset="0"/>
              <a:buNone/>
            </a:pPr>
            <a:r>
              <a:rPr lang="sv-SE">
                <a:latin typeface="Calibri" charset="0"/>
              </a:rPr>
              <a:t> </a:t>
            </a:r>
          </a:p>
          <a:p>
            <a:pPr>
              <a:buFont typeface="Arial" charset="0"/>
              <a:buNone/>
            </a:pPr>
            <a:endParaRPr lang="sv-SE">
              <a:latin typeface="Calibri" charset="0"/>
            </a:endParaRPr>
          </a:p>
          <a:p>
            <a:endParaRPr lang="sv-SE">
              <a:latin typeface="Calibri" charset="0"/>
            </a:endParaRPr>
          </a:p>
        </p:txBody>
      </p:sp>
      <p:pic>
        <p:nvPicPr>
          <p:cNvPr id="83970" name="Bildobjekt 5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54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ubrik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229600" cy="1143000"/>
          </a:xfrm>
        </p:spPr>
        <p:txBody>
          <a:bodyPr/>
          <a:lstStyle/>
          <a:p>
            <a:endParaRPr lang="da-DK" b="1">
              <a:solidFill>
                <a:srgbClr val="77933C"/>
              </a:solidFill>
              <a:latin typeface="Calibri" charset="0"/>
            </a:endParaRPr>
          </a:p>
        </p:txBody>
      </p:sp>
      <p:sp>
        <p:nvSpPr>
          <p:cNvPr id="84994" name="Platshållare för innehåll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v-SE">
                <a:solidFill>
                  <a:srgbClr val="77933C"/>
                </a:solidFill>
                <a:latin typeface="Calibri" charset="0"/>
              </a:rPr>
              <a:t>Ämnen i föräldragruppen;</a:t>
            </a:r>
          </a:p>
          <a:p>
            <a:r>
              <a:rPr lang="sv-SE">
                <a:latin typeface="Calibri" charset="0"/>
              </a:rPr>
              <a:t>Hur de sexuella beteendeproblemen ser ut</a:t>
            </a:r>
          </a:p>
          <a:p>
            <a:r>
              <a:rPr lang="sv-SE">
                <a:latin typeface="Calibri" charset="0"/>
              </a:rPr>
              <a:t>Känslor kring barnens svårigheter</a:t>
            </a:r>
          </a:p>
          <a:p>
            <a:r>
              <a:rPr lang="sv-SE">
                <a:latin typeface="Calibri" charset="0"/>
              </a:rPr>
              <a:t>Relationen mellan barn och föräldrar</a:t>
            </a:r>
          </a:p>
          <a:p>
            <a:r>
              <a:rPr lang="sv-SE">
                <a:latin typeface="Calibri" charset="0"/>
              </a:rPr>
              <a:t>Hur kan man hjälpa sitt barn att stoppa det sexuella agerandet</a:t>
            </a:r>
          </a:p>
          <a:p>
            <a:endParaRPr lang="sv-SE">
              <a:latin typeface="Calibri" charset="0"/>
            </a:endParaRPr>
          </a:p>
        </p:txBody>
      </p:sp>
      <p:pic>
        <p:nvPicPr>
          <p:cNvPr id="84995" name="Bildobjekt 5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787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>
                <a:solidFill>
                  <a:srgbClr val="00B050"/>
                </a:solidFill>
                <a:latin typeface="Calibri" charset="0"/>
              </a:rPr>
              <a:t>	    </a:t>
            </a:r>
            <a:r>
              <a:rPr lang="sv-SE" sz="5400" b="1">
                <a:solidFill>
                  <a:srgbClr val="77933C"/>
                </a:solidFill>
                <a:latin typeface="Calibri" charset="0"/>
              </a:rPr>
              <a:t>Behandling ungdomar</a:t>
            </a:r>
          </a:p>
        </p:txBody>
      </p:sp>
      <p:sp>
        <p:nvSpPr>
          <p:cNvPr id="86018" name="Platshållare för innehåll 2"/>
          <p:cNvSpPr>
            <a:spLocks noGrp="1"/>
          </p:cNvSpPr>
          <p:nvPr>
            <p:ph idx="1"/>
          </p:nvPr>
        </p:nvSpPr>
        <p:spPr>
          <a:xfrm>
            <a:off x="539750" y="1341438"/>
            <a:ext cx="8229600" cy="5327650"/>
          </a:xfrm>
        </p:spPr>
        <p:txBody>
          <a:bodyPr/>
          <a:lstStyle/>
          <a:p>
            <a:r>
              <a:rPr lang="sv-SE" sz="1800" b="1">
                <a:latin typeface="Calibri" charset="0"/>
              </a:rPr>
              <a:t>Sexualitet</a:t>
            </a:r>
            <a:r>
              <a:rPr lang="sv-SE" sz="1800">
                <a:latin typeface="Calibri" charset="0"/>
              </a:rPr>
              <a:t> - psykoedukation om sexualitet, sexuell identitet, sexuell tändning, sexuella attityder och könsroller.</a:t>
            </a:r>
          </a:p>
          <a:p>
            <a:r>
              <a:rPr lang="sv-SE" sz="1800" b="1">
                <a:latin typeface="Calibri" charset="0"/>
              </a:rPr>
              <a:t>Min hjärna </a:t>
            </a:r>
            <a:r>
              <a:rPr lang="sv-SE" sz="1800">
                <a:latin typeface="Calibri" charset="0"/>
              </a:rPr>
              <a:t>- hur fungerar jag och min hjärna i olika situationer. Mindfullness träning</a:t>
            </a:r>
          </a:p>
          <a:p>
            <a:r>
              <a:rPr lang="sv-SE" sz="1800" b="1">
                <a:latin typeface="Calibri" charset="0"/>
              </a:rPr>
              <a:t>Konsekvenser</a:t>
            </a:r>
            <a:r>
              <a:rPr lang="sv-SE" sz="1800">
                <a:latin typeface="Calibri" charset="0"/>
              </a:rPr>
              <a:t> av sexuella beteendeproblem/ sexuell avvikelse på kort och lång sikt. </a:t>
            </a:r>
          </a:p>
          <a:p>
            <a:r>
              <a:rPr lang="sv-SE" sz="1800" b="1">
                <a:latin typeface="Calibri" charset="0"/>
              </a:rPr>
              <a:t>Tankarna och tankefel </a:t>
            </a:r>
            <a:r>
              <a:rPr lang="sv-SE" sz="1800">
                <a:latin typeface="Calibri" charset="0"/>
              </a:rPr>
              <a:t>- Hur kan jag lära mig att vara uppmärksam på och kontrollera mina tankar bättre. </a:t>
            </a:r>
          </a:p>
          <a:p>
            <a:r>
              <a:rPr lang="sv-SE" sz="1800" b="1">
                <a:latin typeface="Calibri" charset="0"/>
              </a:rPr>
              <a:t>Offermedvetenhet och offerempati</a:t>
            </a:r>
            <a:r>
              <a:rPr lang="sv-SE" sz="1800">
                <a:latin typeface="Calibri" charset="0"/>
              </a:rPr>
              <a:t> -  empati brist för sitt offer är ingen riskfaktor. </a:t>
            </a:r>
          </a:p>
          <a:p>
            <a:r>
              <a:rPr lang="sv-SE" sz="1800" b="1">
                <a:latin typeface="Calibri" charset="0"/>
              </a:rPr>
              <a:t>Relationsfärdigheter</a:t>
            </a:r>
            <a:r>
              <a:rPr lang="sv-SE" sz="1800">
                <a:latin typeface="Calibri" charset="0"/>
              </a:rPr>
              <a:t> - hur förhindrar man social isolering. Hur skapar man och behåller relationer. </a:t>
            </a:r>
          </a:p>
          <a:p>
            <a:r>
              <a:rPr lang="sv-SE" sz="1800" b="1">
                <a:latin typeface="Calibri" charset="0"/>
              </a:rPr>
              <a:t>Känsloreglering</a:t>
            </a:r>
            <a:r>
              <a:rPr lang="sv-SE" sz="1800">
                <a:latin typeface="Calibri" charset="0"/>
              </a:rPr>
              <a:t> - vad är känslor och hur hanterar jag dem. Hur påverkar min inre reptil mig och hur hanterar jag den. </a:t>
            </a:r>
          </a:p>
          <a:p>
            <a:r>
              <a:rPr lang="sv-SE" sz="1800">
                <a:latin typeface="Calibri" charset="0"/>
              </a:rPr>
              <a:t> </a:t>
            </a:r>
            <a:r>
              <a:rPr lang="sv-SE" sz="1800" b="1">
                <a:latin typeface="Calibri" charset="0"/>
              </a:rPr>
              <a:t>Stopp - plan</a:t>
            </a:r>
            <a:r>
              <a:rPr lang="sv-SE" sz="1800">
                <a:latin typeface="Calibri" charset="0"/>
              </a:rPr>
              <a:t> - identifiering av personliga riskfaktorer och srtategier för att hantera dem.</a:t>
            </a:r>
          </a:p>
          <a:p>
            <a:pPr algn="ctr">
              <a:buFont typeface="Arial" charset="0"/>
              <a:buNone/>
            </a:pPr>
            <a:r>
              <a:rPr lang="sv-SE" sz="1800">
                <a:solidFill>
                  <a:srgbClr val="77933C"/>
                </a:solidFill>
                <a:latin typeface="Calibri" charset="0"/>
              </a:rPr>
              <a:t>Generalisering av ovanstående komponenter genom beteendeterapi i vardagen samt genom exponering för risksituationer in vivo inom och utanför visslan/ Off.Clinic.</a:t>
            </a:r>
          </a:p>
        </p:txBody>
      </p:sp>
      <p:pic>
        <p:nvPicPr>
          <p:cNvPr id="86019" name="Bildobjekt 5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86021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14400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943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sz="4000">
                <a:solidFill>
                  <a:srgbClr val="77933C"/>
                </a:solidFill>
                <a:latin typeface="Calibri" charset="0"/>
              </a:rPr>
              <a:t>Beteendeterapi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sv-SE" sz="3000">
                <a:latin typeface="Calibri" charset="0"/>
              </a:rPr>
              <a:t>   </a:t>
            </a:r>
            <a:r>
              <a:rPr lang="sv-SE" sz="2600" b="1">
                <a:latin typeface="Calibri" charset="0"/>
              </a:rPr>
              <a:t>Utförs konkret i stunden för att utsläcka  oacceptabla beteenden och träna nya färdigheter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sv-SE" sz="2600" b="1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200">
                <a:latin typeface="Calibri" charset="0"/>
              </a:rPr>
              <a:t>DBT</a:t>
            </a:r>
          </a:p>
          <a:p>
            <a:pPr eaLnBrk="1" hangingPunct="1">
              <a:lnSpc>
                <a:spcPct val="90000"/>
              </a:lnSpc>
            </a:pPr>
            <a:r>
              <a:rPr lang="sv-SE" sz="2200">
                <a:latin typeface="Calibri" charset="0"/>
              </a:rPr>
              <a:t>Känsloreglering</a:t>
            </a:r>
          </a:p>
          <a:p>
            <a:pPr eaLnBrk="1" hangingPunct="1">
              <a:lnSpc>
                <a:spcPct val="90000"/>
              </a:lnSpc>
            </a:pPr>
            <a:r>
              <a:rPr lang="sv-SE" sz="2200">
                <a:latin typeface="Calibri" charset="0"/>
              </a:rPr>
              <a:t>Färdighetsträning</a:t>
            </a:r>
          </a:p>
          <a:p>
            <a:pPr>
              <a:lnSpc>
                <a:spcPct val="80000"/>
              </a:lnSpc>
            </a:pPr>
            <a:r>
              <a:rPr lang="sv-SE" sz="2200">
                <a:latin typeface="Calibri" charset="0"/>
              </a:rPr>
              <a:t>Problemlösningsinlärning </a:t>
            </a:r>
          </a:p>
          <a:p>
            <a:pPr>
              <a:lnSpc>
                <a:spcPct val="80000"/>
              </a:lnSpc>
            </a:pPr>
            <a:r>
              <a:rPr lang="sv-SE" sz="2200">
                <a:latin typeface="Calibri" charset="0"/>
              </a:rPr>
              <a:t>Shaping / formning</a:t>
            </a:r>
          </a:p>
          <a:p>
            <a:pPr>
              <a:lnSpc>
                <a:spcPct val="80000"/>
              </a:lnSpc>
            </a:pPr>
            <a:r>
              <a:rPr lang="sv-SE" sz="2200">
                <a:latin typeface="Calibri" charset="0"/>
              </a:rPr>
              <a:t>Modellering</a:t>
            </a:r>
          </a:p>
          <a:p>
            <a:pPr>
              <a:lnSpc>
                <a:spcPct val="80000"/>
              </a:lnSpc>
            </a:pPr>
            <a:r>
              <a:rPr lang="sv-SE" sz="2200">
                <a:latin typeface="Calibri" charset="0"/>
              </a:rPr>
              <a:t>Mm.</a:t>
            </a:r>
          </a:p>
          <a:p>
            <a:pPr>
              <a:lnSpc>
                <a:spcPct val="80000"/>
              </a:lnSpc>
            </a:pPr>
            <a:endParaRPr lang="sv-SE" sz="2200">
              <a:latin typeface="Calibri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v-SE" sz="2200">
                <a:latin typeface="Calibri" charset="0"/>
              </a:rPr>
              <a:t>    Mål – ungdomen skall få bättre självkontroll</a:t>
            </a:r>
            <a:r>
              <a:rPr lang="sv-SE" sz="2600">
                <a:latin typeface="Calibri" charset="0"/>
              </a:rPr>
              <a:t>    </a:t>
            </a:r>
          </a:p>
        </p:txBody>
      </p:sp>
      <p:pic>
        <p:nvPicPr>
          <p:cNvPr id="94211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2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486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b="1">
                <a:solidFill>
                  <a:srgbClr val="77933C"/>
                </a:solidFill>
                <a:latin typeface="Calibri" charset="0"/>
              </a:rPr>
              <a:t>Sex och Samlevnad</a:t>
            </a:r>
          </a:p>
        </p:txBody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sv-SE" sz="2600">
                <a:latin typeface="Calibri" charset="0"/>
              </a:rPr>
              <a:t>Anatomin, kroppen och dess funktioner</a:t>
            </a:r>
          </a:p>
          <a:p>
            <a:pPr eaLnBrk="1" hangingPunct="1">
              <a:lnSpc>
                <a:spcPct val="70000"/>
              </a:lnSpc>
            </a:pPr>
            <a:r>
              <a:rPr lang="sv-SE" sz="2600">
                <a:latin typeface="Calibri" charset="0"/>
              </a:rPr>
              <a:t>Könssjukdomar och preventivmedel</a:t>
            </a:r>
          </a:p>
          <a:p>
            <a:pPr eaLnBrk="1" hangingPunct="1">
              <a:lnSpc>
                <a:spcPct val="70000"/>
              </a:lnSpc>
            </a:pPr>
            <a:r>
              <a:rPr lang="sv-SE" sz="2600">
                <a:latin typeface="Calibri" charset="0"/>
              </a:rPr>
              <a:t>Puberteten</a:t>
            </a:r>
          </a:p>
          <a:p>
            <a:pPr eaLnBrk="1" hangingPunct="1">
              <a:lnSpc>
                <a:spcPct val="70000"/>
              </a:lnSpc>
            </a:pPr>
            <a:r>
              <a:rPr lang="sv-SE" sz="2600">
                <a:latin typeface="Calibri" charset="0"/>
              </a:rPr>
              <a:t>Hygien</a:t>
            </a:r>
          </a:p>
          <a:p>
            <a:pPr eaLnBrk="1" hangingPunct="1">
              <a:lnSpc>
                <a:spcPct val="70000"/>
              </a:lnSpc>
            </a:pPr>
            <a:r>
              <a:rPr lang="sv-SE" sz="2600">
                <a:latin typeface="Calibri" charset="0"/>
              </a:rPr>
              <a:t>Relationer</a:t>
            </a:r>
          </a:p>
          <a:p>
            <a:pPr eaLnBrk="1" hangingPunct="1">
              <a:lnSpc>
                <a:spcPct val="70000"/>
              </a:lnSpc>
            </a:pPr>
            <a:r>
              <a:rPr lang="sv-SE" sz="2600">
                <a:latin typeface="Calibri" charset="0"/>
              </a:rPr>
              <a:t>Lust </a:t>
            </a:r>
          </a:p>
          <a:p>
            <a:pPr eaLnBrk="1" hangingPunct="1">
              <a:lnSpc>
                <a:spcPct val="70000"/>
              </a:lnSpc>
            </a:pPr>
            <a:r>
              <a:rPr lang="sv-SE" sz="2600">
                <a:latin typeface="Calibri" charset="0"/>
              </a:rPr>
              <a:t>Vad tänder man på?</a:t>
            </a:r>
          </a:p>
          <a:p>
            <a:pPr eaLnBrk="1" hangingPunct="1">
              <a:lnSpc>
                <a:spcPct val="70000"/>
              </a:lnSpc>
            </a:pPr>
            <a:r>
              <a:rPr lang="sv-SE" sz="2600">
                <a:latin typeface="Calibri" charset="0"/>
              </a:rPr>
              <a:t>Hur har man sex?</a:t>
            </a:r>
          </a:p>
          <a:p>
            <a:pPr eaLnBrk="1" hangingPunct="1">
              <a:lnSpc>
                <a:spcPct val="70000"/>
              </a:lnSpc>
            </a:pPr>
            <a:r>
              <a:rPr lang="sv-SE" sz="2600">
                <a:latin typeface="Calibri" charset="0"/>
              </a:rPr>
              <a:t>Onani</a:t>
            </a:r>
          </a:p>
          <a:p>
            <a:pPr eaLnBrk="1" hangingPunct="1">
              <a:lnSpc>
                <a:spcPct val="70000"/>
              </a:lnSpc>
              <a:buFont typeface="Arial" charset="0"/>
              <a:buNone/>
            </a:pPr>
            <a:endParaRPr lang="sv-SE" sz="2600">
              <a:latin typeface="Calibri" charset="0"/>
            </a:endParaRPr>
          </a:p>
          <a:p>
            <a:pPr>
              <a:lnSpc>
                <a:spcPct val="70000"/>
              </a:lnSpc>
              <a:buFont typeface="Arial" charset="0"/>
              <a:buNone/>
            </a:pPr>
            <a:r>
              <a:rPr lang="sv-SE" sz="2600">
                <a:latin typeface="Calibri" charset="0"/>
              </a:rPr>
              <a:t>   Mål – ungdomen skall få kunskap om kroppsliga                 funktioner</a:t>
            </a:r>
          </a:p>
          <a:p>
            <a:pPr eaLnBrk="1" hangingPunct="1">
              <a:lnSpc>
                <a:spcPct val="70000"/>
              </a:lnSpc>
            </a:pPr>
            <a:endParaRPr lang="sv-SE" sz="2600">
              <a:latin typeface="Calibri" charset="0"/>
            </a:endParaRPr>
          </a:p>
        </p:txBody>
      </p:sp>
      <p:pic>
        <p:nvPicPr>
          <p:cNvPr id="95235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6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76925"/>
            <a:ext cx="91440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8207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v-SE" sz="3600">
                <a:latin typeface="Calibri" charset="0"/>
              </a:rPr>
              <a:t/>
            </a:r>
            <a:br>
              <a:rPr lang="sv-SE" sz="3600">
                <a:latin typeface="Calibri" charset="0"/>
              </a:rPr>
            </a:br>
            <a:r>
              <a:rPr lang="sv-SE" sz="3600">
                <a:latin typeface="Calibri" charset="0"/>
              </a:rPr>
              <a:t/>
            </a:r>
            <a:br>
              <a:rPr lang="sv-SE" sz="3600">
                <a:latin typeface="Calibri" charset="0"/>
              </a:rPr>
            </a:br>
            <a:r>
              <a:rPr lang="sv-SE" sz="3600" b="1">
                <a:solidFill>
                  <a:srgbClr val="77933C"/>
                </a:solidFill>
                <a:latin typeface="Calibri" charset="0"/>
              </a:rPr>
              <a:t>Stil och charmskola</a:t>
            </a:r>
            <a:br>
              <a:rPr lang="sv-SE" sz="3600" b="1">
                <a:solidFill>
                  <a:srgbClr val="77933C"/>
                </a:solidFill>
                <a:latin typeface="Calibri" charset="0"/>
              </a:rPr>
            </a:br>
            <a:endParaRPr lang="sv-SE" sz="3600" b="1">
              <a:solidFill>
                <a:srgbClr val="77933C"/>
              </a:solidFill>
              <a:latin typeface="Calibri" charset="0"/>
            </a:endParaRPr>
          </a:p>
        </p:txBody>
      </p:sp>
      <p:sp>
        <p:nvSpPr>
          <p:cNvPr id="97282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>
              <a:latin typeface="Calibri" charset="0"/>
            </a:endParaRPr>
          </a:p>
          <a:p>
            <a:r>
              <a:rPr lang="sv-SE">
                <a:latin typeface="Calibri" charset="0"/>
              </a:rPr>
              <a:t>Individuellt och i grupp</a:t>
            </a:r>
          </a:p>
          <a:p>
            <a:r>
              <a:rPr lang="sv-SE">
                <a:latin typeface="Calibri" charset="0"/>
              </a:rPr>
              <a:t>Allt från trevlig frisyr, hur man flirtar till ”nobelmiddag”</a:t>
            </a:r>
          </a:p>
          <a:p>
            <a:endParaRPr lang="sv-SE">
              <a:latin typeface="Calibri" charset="0"/>
            </a:endParaRPr>
          </a:p>
          <a:p>
            <a:pPr>
              <a:buFont typeface="Wingdings" charset="0"/>
              <a:buNone/>
            </a:pPr>
            <a:r>
              <a:rPr lang="sv-SE">
                <a:latin typeface="Calibri" charset="0"/>
              </a:rPr>
              <a:t>   Mål – ungdomen skall bli en attraktiv partner</a:t>
            </a:r>
          </a:p>
        </p:txBody>
      </p:sp>
      <p:pic>
        <p:nvPicPr>
          <p:cNvPr id="97283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059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sv-SE" dirty="0" smtClean="0">
                <a:solidFill>
                  <a:srgbClr val="7030A0"/>
                </a:solidFill>
              </a:rPr>
              <a:t/>
            </a:r>
            <a:br>
              <a:rPr lang="sv-SE" dirty="0" smtClean="0">
                <a:solidFill>
                  <a:srgbClr val="7030A0"/>
                </a:solidFill>
              </a:rPr>
            </a:br>
            <a:r>
              <a:rPr lang="sv-SE" dirty="0" smtClean="0">
                <a:solidFill>
                  <a:srgbClr val="77933C"/>
                </a:solidFill>
              </a:rPr>
              <a:t>Familjearbete</a:t>
            </a:r>
            <a:endParaRPr lang="sv-SE" dirty="0">
              <a:solidFill>
                <a:srgbClr val="77933C"/>
              </a:solidFill>
            </a:endParaRPr>
          </a:p>
        </p:txBody>
      </p:sp>
      <p:sp>
        <p:nvSpPr>
          <p:cNvPr id="98306" name="Platshållare för innehåll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2814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v-SE">
                <a:latin typeface="Calibri" charset="0"/>
              </a:rPr>
              <a:t>         Utgår från ERASORS riskfaktorer – </a:t>
            </a:r>
          </a:p>
          <a:p>
            <a:pPr>
              <a:buFont typeface="Arial" charset="0"/>
              <a:buNone/>
            </a:pPr>
            <a:endParaRPr lang="sv-SE">
              <a:latin typeface="Calibri" charset="0"/>
            </a:endParaRPr>
          </a:p>
          <a:p>
            <a:pPr>
              <a:buFont typeface="Arial" charset="0"/>
              <a:buNone/>
            </a:pPr>
            <a:r>
              <a:rPr lang="sv-SE" sz="2400">
                <a:latin typeface="Calibri" charset="0"/>
              </a:rPr>
              <a:t>-   Starkt stressande familjemiljö</a:t>
            </a:r>
          </a:p>
          <a:p>
            <a:pPr>
              <a:buFontTx/>
              <a:buChar char="-"/>
            </a:pPr>
            <a:r>
              <a:rPr lang="sv-SE" sz="2400">
                <a:latin typeface="Calibri" charset="0"/>
              </a:rPr>
              <a:t>Problemfyllda relationer till föräldrar / Avvisad av föräldrar</a:t>
            </a:r>
          </a:p>
          <a:p>
            <a:pPr>
              <a:buFontTx/>
              <a:buChar char="-"/>
            </a:pPr>
            <a:r>
              <a:rPr lang="sv-SE" sz="2400">
                <a:latin typeface="Calibri" charset="0"/>
              </a:rPr>
              <a:t>Föräldrar stödjer inte övergreppsspecifik behandling</a:t>
            </a:r>
          </a:p>
          <a:p>
            <a:pPr>
              <a:buFontTx/>
              <a:buChar char="-"/>
            </a:pPr>
            <a:r>
              <a:rPr lang="sv-SE" sz="2400">
                <a:latin typeface="Calibri" charset="0"/>
              </a:rPr>
              <a:t>Omgivningen ger möjlighet till återfall</a:t>
            </a:r>
          </a:p>
          <a:p>
            <a:pPr>
              <a:buFontTx/>
              <a:buChar char="-"/>
            </a:pPr>
            <a:r>
              <a:rPr lang="sv-SE" sz="2400">
                <a:latin typeface="Calibri" charset="0"/>
              </a:rPr>
              <a:t>Saknar nära relationer till jämnåriga / Social isolering</a:t>
            </a:r>
          </a:p>
          <a:p>
            <a:pPr>
              <a:buFontTx/>
              <a:buChar char="-"/>
            </a:pPr>
            <a:endParaRPr lang="sv-SE" sz="2400">
              <a:latin typeface="Calibri" charset="0"/>
            </a:endParaRPr>
          </a:p>
          <a:p>
            <a:pPr>
              <a:buFontTx/>
              <a:buChar char="-"/>
            </a:pPr>
            <a:endParaRPr lang="sv-SE">
              <a:latin typeface="Calibri" charset="0"/>
            </a:endParaRPr>
          </a:p>
        </p:txBody>
      </p:sp>
      <p:pic>
        <p:nvPicPr>
          <p:cNvPr id="98307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8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915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b="1">
                <a:solidFill>
                  <a:srgbClr val="77933C"/>
                </a:solidFill>
                <a:latin typeface="Calibri" charset="0"/>
              </a:rPr>
              <a:t>Nätverksarbete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sv-SE" sz="2400">
                <a:latin typeface="Calibri" charset="0"/>
              </a:rPr>
              <a:t>Familjen, Socialtjänsten, skolan, habiliteringen, psykiatrin mfl.</a:t>
            </a:r>
          </a:p>
          <a:p>
            <a:pPr>
              <a:buFontTx/>
              <a:buNone/>
            </a:pPr>
            <a:endParaRPr lang="sv-SE" sz="2400">
              <a:latin typeface="Calibri" charset="0"/>
            </a:endParaRPr>
          </a:p>
          <a:p>
            <a:r>
              <a:rPr lang="sv-SE" sz="2400">
                <a:latin typeface="Calibri" charset="0"/>
              </a:rPr>
              <a:t>Samtal och intervju</a:t>
            </a:r>
          </a:p>
          <a:p>
            <a:r>
              <a:rPr lang="sv-SE" sz="2400">
                <a:latin typeface="Calibri" charset="0"/>
              </a:rPr>
              <a:t>Utbildning</a:t>
            </a:r>
          </a:p>
          <a:p>
            <a:r>
              <a:rPr lang="sv-SE" sz="2400">
                <a:latin typeface="Calibri" charset="0"/>
              </a:rPr>
              <a:t>Studiebesök</a:t>
            </a:r>
          </a:p>
          <a:p>
            <a:r>
              <a:rPr lang="sv-SE" sz="2400">
                <a:latin typeface="Calibri" charset="0"/>
              </a:rPr>
              <a:t>Nätverksmöten</a:t>
            </a:r>
          </a:p>
          <a:p>
            <a:r>
              <a:rPr lang="sv-SE" sz="2400">
                <a:latin typeface="Calibri" charset="0"/>
              </a:rPr>
              <a:t>Handledning</a:t>
            </a:r>
          </a:p>
          <a:p>
            <a:endParaRPr lang="sv-SE" sz="2400">
              <a:latin typeface="Calibri" charset="0"/>
            </a:endParaRPr>
          </a:p>
        </p:txBody>
      </p:sp>
      <p:pic>
        <p:nvPicPr>
          <p:cNvPr id="99331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2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6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ubrik 1"/>
          <p:cNvSpPr>
            <a:spLocks noGrp="1"/>
          </p:cNvSpPr>
          <p:nvPr>
            <p:ph type="title"/>
          </p:nvPr>
        </p:nvSpPr>
        <p:spPr>
          <a:xfrm>
            <a:off x="755650" y="188913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sv-SE" sz="2600" b="1">
                <a:solidFill>
                  <a:srgbClr val="008000"/>
                </a:solidFill>
                <a:latin typeface="Calibri" charset="0"/>
              </a:rPr>
              <a:t/>
            </a:r>
            <a:br>
              <a:rPr lang="sv-SE" sz="2600" b="1">
                <a:solidFill>
                  <a:srgbClr val="008000"/>
                </a:solidFill>
                <a:latin typeface="Calibri" charset="0"/>
              </a:rPr>
            </a:br>
            <a:r>
              <a:rPr lang="sv-SE" sz="2600" b="1">
                <a:solidFill>
                  <a:srgbClr val="008000"/>
                </a:solidFill>
                <a:latin typeface="Calibri" charset="0"/>
              </a:rPr>
              <a:t/>
            </a:r>
            <a:br>
              <a:rPr lang="sv-SE" sz="2600" b="1">
                <a:solidFill>
                  <a:srgbClr val="008000"/>
                </a:solidFill>
                <a:latin typeface="Calibri" charset="0"/>
              </a:rPr>
            </a:br>
            <a:r>
              <a:rPr lang="sv-SE" sz="2600" b="1">
                <a:solidFill>
                  <a:srgbClr val="77933C"/>
                </a:solidFill>
                <a:latin typeface="Calibri" charset="0"/>
              </a:rPr>
              <a:t>Att arbeta med ungdomar med neuropsykiatriska diagnoser</a:t>
            </a:r>
            <a:endParaRPr lang="sv-SE" sz="2600">
              <a:solidFill>
                <a:srgbClr val="77933C"/>
              </a:solidFill>
              <a:latin typeface="Tahoma" charset="0"/>
              <a:cs typeface="Tahoma" charset="0"/>
            </a:endParaRPr>
          </a:p>
        </p:txBody>
      </p:sp>
      <p:sp>
        <p:nvSpPr>
          <p:cNvPr id="101378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Font typeface="Arial" charset="0"/>
              <a:buNone/>
            </a:pPr>
            <a:endParaRPr lang="sv-SE" sz="2400">
              <a:latin typeface="Calibri" charset="0"/>
              <a:cs typeface="Tahoma" charset="0"/>
            </a:endParaRPr>
          </a:p>
          <a:p>
            <a:pPr marL="0" indent="0" eaLnBrk="1" hangingPunct="1"/>
            <a:r>
              <a:rPr lang="sv-SE" sz="2400">
                <a:latin typeface="Calibri" charset="0"/>
                <a:cs typeface="Tahoma" charset="0"/>
              </a:rPr>
              <a:t>Inleds ofta med institutionsvård. </a:t>
            </a:r>
          </a:p>
          <a:p>
            <a:pPr marL="0" indent="0" eaLnBrk="1" hangingPunct="1"/>
            <a:r>
              <a:rPr lang="sv-SE" sz="2400">
                <a:latin typeface="Calibri" charset="0"/>
                <a:cs typeface="Tahoma" charset="0"/>
              </a:rPr>
              <a:t>Använder samma program men anpassat</a:t>
            </a:r>
          </a:p>
          <a:p>
            <a:pPr marL="0" indent="0" eaLnBrk="1" hangingPunct="1"/>
            <a:r>
              <a:rPr lang="sv-SE" sz="2400">
                <a:latin typeface="Calibri" charset="0"/>
                <a:cs typeface="Tahoma" charset="0"/>
              </a:rPr>
              <a:t>Repetition – koppla allt till konkreta situationer - generalisering - vidmakthållande</a:t>
            </a:r>
          </a:p>
          <a:p>
            <a:pPr marL="0" indent="0" eaLnBrk="1" hangingPunct="1"/>
            <a:r>
              <a:rPr lang="sv-SE" sz="2400">
                <a:latin typeface="Calibri" charset="0"/>
                <a:cs typeface="Tahoma" charset="0"/>
              </a:rPr>
              <a:t>Mer rollspel</a:t>
            </a:r>
          </a:p>
          <a:p>
            <a:pPr marL="0" indent="0" eaLnBrk="1" hangingPunct="1"/>
            <a:r>
              <a:rPr lang="sv-SE" sz="2400">
                <a:latin typeface="Calibri" charset="0"/>
                <a:cs typeface="Tahoma" charset="0"/>
              </a:rPr>
              <a:t>Mer exponering för fantasier</a:t>
            </a:r>
          </a:p>
          <a:p>
            <a:pPr marL="0" indent="0" eaLnBrk="1" hangingPunct="1"/>
            <a:r>
              <a:rPr lang="sv-SE" sz="2400">
                <a:latin typeface="Calibri" charset="0"/>
                <a:cs typeface="Tahoma" charset="0"/>
              </a:rPr>
              <a:t>Tar längre tid</a:t>
            </a:r>
          </a:p>
          <a:p>
            <a:pPr marL="0" indent="0" eaLnBrk="1" hangingPunct="1"/>
            <a:r>
              <a:rPr lang="sv-SE" sz="2400">
                <a:latin typeface="Calibri" charset="0"/>
                <a:cs typeface="Tahoma" charset="0"/>
              </a:rPr>
              <a:t>Kräver mer familjearbete – utbildning gällande skydd och säkerhet.</a:t>
            </a:r>
          </a:p>
          <a:p>
            <a:pPr marL="0" indent="0" eaLnBrk="1" hangingPunct="1"/>
            <a:r>
              <a:rPr lang="sv-SE" sz="2400">
                <a:latin typeface="Calibri" charset="0"/>
                <a:cs typeface="Tahoma" charset="0"/>
              </a:rPr>
              <a:t>Du som terapeut måste vara mycket mer kreativ.</a:t>
            </a:r>
            <a:endParaRPr lang="sv-SE" sz="2400">
              <a:solidFill>
                <a:srgbClr val="FF0000"/>
              </a:solidFill>
              <a:latin typeface="Calibri" charset="0"/>
              <a:cs typeface="Tahoma" charset="0"/>
            </a:endParaRPr>
          </a:p>
        </p:txBody>
      </p:sp>
      <p:pic>
        <p:nvPicPr>
          <p:cNvPr id="101379" name="Bildobjekt 3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8725"/>
            <a:ext cx="91440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69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b="1">
                <a:solidFill>
                  <a:srgbClr val="77933C"/>
                </a:solidFill>
                <a:latin typeface="Calibri" charset="0"/>
              </a:rPr>
              <a:t>Sexuella övergrepp är…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40188" cy="4114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sv-SE" b="1">
                <a:latin typeface="Calibri" charset="0"/>
              </a:rPr>
              <a:t>	Hands off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endParaRPr lang="sv-SE">
              <a:latin typeface="Calibri" charset="0"/>
            </a:endParaRP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Exhibitionism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Voyeurism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Ofredande per brev, telefon, sms, internet</a:t>
            </a:r>
          </a:p>
          <a:p>
            <a:pPr eaLnBrk="1" hangingPunct="1">
              <a:buClr>
                <a:schemeClr val="tx1"/>
              </a:buClr>
              <a:buFont typeface="Arial" charset="0"/>
              <a:buNone/>
            </a:pPr>
            <a:endParaRPr lang="sv-SE">
              <a:latin typeface="Calibri" charset="0"/>
            </a:endParaRPr>
          </a:p>
          <a:p>
            <a:pPr eaLnBrk="1" hangingPunct="1"/>
            <a:endParaRPr lang="sv-SE">
              <a:latin typeface="Calibri" charset="0"/>
            </a:endParaRP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2060575"/>
            <a:ext cx="4040187" cy="4114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sv-SE" b="1">
                <a:latin typeface="Calibri" charset="0"/>
              </a:rPr>
              <a:t>	Hands on</a:t>
            </a:r>
          </a:p>
          <a:p>
            <a:pPr eaLnBrk="1" hangingPunct="1">
              <a:buFont typeface="Wingdings" charset="0"/>
              <a:buNone/>
            </a:pPr>
            <a:endParaRPr lang="sv-SE" b="1" u="sng">
              <a:latin typeface="Calibri" charset="0"/>
            </a:endParaRP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Frottage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Penetration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Andra sexuella beröringar</a:t>
            </a:r>
          </a:p>
        </p:txBody>
      </p:sp>
      <p:pic>
        <p:nvPicPr>
          <p:cNvPr id="22532" name="Bildobjekt 4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 dirty="0" err="1"/>
              <a:t>Off.Clinic</a:t>
            </a:r>
            <a:r>
              <a:rPr lang="sv-SE" dirty="0"/>
              <a:t> 2012</a:t>
            </a:r>
          </a:p>
        </p:txBody>
      </p:sp>
      <p:pic>
        <p:nvPicPr>
          <p:cNvPr id="22534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64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sz="4000" b="1">
                <a:solidFill>
                  <a:srgbClr val="00B050"/>
                </a:solidFill>
                <a:latin typeface="Calibri" charset="0"/>
              </a:rPr>
              <a:t/>
            </a:r>
            <a:br>
              <a:rPr lang="sv-SE" sz="4000" b="1">
                <a:solidFill>
                  <a:srgbClr val="00B050"/>
                </a:solidFill>
                <a:latin typeface="Calibri" charset="0"/>
              </a:rPr>
            </a:br>
            <a:r>
              <a:rPr lang="sv-SE" b="1">
                <a:solidFill>
                  <a:srgbClr val="77933C"/>
                </a:solidFill>
                <a:latin typeface="Calibri" charset="0"/>
              </a:rPr>
              <a:t>Unga som begår sexuella övergrepp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 sz="2800">
              <a:latin typeface="Calibri" charset="0"/>
            </a:endParaRPr>
          </a:p>
          <a:p>
            <a:pPr eaLnBrk="1" hangingPunct="1"/>
            <a:r>
              <a:rPr lang="sv-SE" sz="2800">
                <a:latin typeface="Calibri" charset="0"/>
              </a:rPr>
              <a:t>Ungdomar 12-20 år</a:t>
            </a:r>
          </a:p>
          <a:p>
            <a:pPr eaLnBrk="1" hangingPunct="1"/>
            <a:r>
              <a:rPr lang="sv-SE" sz="2800">
                <a:latin typeface="Calibri" charset="0"/>
              </a:rPr>
              <a:t>Flickor och pojkar</a:t>
            </a:r>
          </a:p>
          <a:p>
            <a:pPr eaLnBrk="1" hangingPunct="1"/>
            <a:r>
              <a:rPr lang="sv-SE" sz="2800">
                <a:latin typeface="Calibri" charset="0"/>
              </a:rPr>
              <a:t>Mot barn, jämnåriga, vuxna och djur</a:t>
            </a:r>
          </a:p>
          <a:p>
            <a:pPr eaLnBrk="1" hangingPunct="1"/>
            <a:r>
              <a:rPr lang="sv-SE" sz="2800">
                <a:latin typeface="Calibri" charset="0"/>
              </a:rPr>
              <a:t>Ensamma eller i grupp</a:t>
            </a:r>
            <a:endParaRPr lang="sv-SE" sz="2800">
              <a:solidFill>
                <a:srgbClr val="008000"/>
              </a:solidFill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sv-SE" sz="2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Off.Clinic</a:t>
            </a:r>
            <a:r>
              <a:rPr lang="en-GB" dirty="0"/>
              <a:t> 2012</a:t>
            </a:r>
          </a:p>
        </p:txBody>
      </p:sp>
      <p:pic>
        <p:nvPicPr>
          <p:cNvPr id="23556" name="Bildobjekt 4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96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143000"/>
          </a:xfrm>
        </p:spPr>
        <p:txBody>
          <a:bodyPr/>
          <a:lstStyle/>
          <a:p>
            <a:pPr eaLnBrk="1" hangingPunct="1"/>
            <a:r>
              <a:rPr lang="sv-SE" sz="2900" b="1">
                <a:latin typeface="Calibri" charset="0"/>
              </a:rPr>
              <a:t/>
            </a:r>
            <a:br>
              <a:rPr lang="sv-SE" sz="2900" b="1">
                <a:latin typeface="Calibri" charset="0"/>
              </a:rPr>
            </a:br>
            <a:r>
              <a:rPr lang="sv-SE" sz="3600" b="1">
                <a:solidFill>
                  <a:srgbClr val="77933C"/>
                </a:solidFill>
                <a:latin typeface="Calibri" charset="0"/>
              </a:rPr>
              <a:t>Unga som förgriper sig sexuellt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40188" cy="4114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sv-SE" b="1">
                <a:latin typeface="Calibri" charset="0"/>
              </a:rPr>
              <a:t>På barn</a:t>
            </a:r>
          </a:p>
          <a:p>
            <a:pPr eaLnBrk="1" hangingPunct="1"/>
            <a:endParaRPr lang="sv-SE">
              <a:latin typeface="Calibri" charset="0"/>
            </a:endParaRP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Manipulation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Sexuellt intresse för barn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Dålig social kompetens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Fler övergrepp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endParaRPr lang="sv-SE">
              <a:latin typeface="Calibri" charset="0"/>
            </a:endParaRP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endParaRPr lang="sv-SE">
              <a:latin typeface="Calibri" charset="0"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1981200"/>
            <a:ext cx="4040187" cy="41148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sv-SE" b="1">
                <a:latin typeface="Calibri" charset="0"/>
              </a:rPr>
              <a:t>På jämnåriga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endParaRPr lang="sv-SE" b="1" u="sng">
              <a:latin typeface="Calibri" charset="0"/>
            </a:endParaRP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Hot / våld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Annan kriminalitet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Beteendeproblem</a:t>
            </a:r>
          </a:p>
          <a:p>
            <a:pPr eaLnBrk="1" hangingPunct="1">
              <a:buClr>
                <a:schemeClr val="tx1"/>
              </a:buClr>
              <a:buFont typeface="Wingdings" charset="0"/>
              <a:buChar char="§"/>
            </a:pPr>
            <a:r>
              <a:rPr lang="sv-SE">
                <a:latin typeface="Calibri" charset="0"/>
              </a:rPr>
              <a:t>Aggressivitet</a:t>
            </a:r>
          </a:p>
        </p:txBody>
      </p:sp>
      <p:pic>
        <p:nvPicPr>
          <p:cNvPr id="24580" name="Bildobjekt 4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sidfo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sv-SE"/>
              <a:t>Off.Clinic 2012</a:t>
            </a:r>
          </a:p>
        </p:txBody>
      </p:sp>
      <p:pic>
        <p:nvPicPr>
          <p:cNvPr id="24582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0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sv-SE" sz="4000" b="1">
                <a:solidFill>
                  <a:srgbClr val="00B050"/>
                </a:solidFill>
                <a:latin typeface="Calibri" charset="0"/>
              </a:rPr>
              <a:t/>
            </a:r>
            <a:br>
              <a:rPr lang="sv-SE" sz="4000" b="1">
                <a:solidFill>
                  <a:srgbClr val="00B050"/>
                </a:solidFill>
                <a:latin typeface="Calibri" charset="0"/>
              </a:rPr>
            </a:br>
            <a:r>
              <a:rPr lang="sv-SE" b="1">
                <a:solidFill>
                  <a:srgbClr val="77933C"/>
                </a:solidFill>
                <a:latin typeface="Calibri" charset="0"/>
              </a:rPr>
              <a:t>Barn som begår sexuella övergrepp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 sz="2800">
              <a:latin typeface="Calibri" charset="0"/>
            </a:endParaRPr>
          </a:p>
          <a:p>
            <a:pPr eaLnBrk="1" hangingPunct="1"/>
            <a:r>
              <a:rPr lang="sv-SE" sz="2800">
                <a:latin typeface="Calibri" charset="0"/>
              </a:rPr>
              <a:t>Barn -11 år</a:t>
            </a:r>
          </a:p>
          <a:p>
            <a:pPr eaLnBrk="1" hangingPunct="1"/>
            <a:r>
              <a:rPr lang="sv-SE" sz="2800">
                <a:latin typeface="Calibri" charset="0"/>
              </a:rPr>
              <a:t>Flickor och pojkar</a:t>
            </a:r>
          </a:p>
          <a:p>
            <a:pPr eaLnBrk="1" hangingPunct="1"/>
            <a:r>
              <a:rPr lang="sv-SE" sz="2800">
                <a:latin typeface="Calibri" charset="0"/>
              </a:rPr>
              <a:t>Mot yngre barn, jämnåriga, och djur</a:t>
            </a:r>
          </a:p>
          <a:p>
            <a:pPr eaLnBrk="1" hangingPunct="1"/>
            <a:r>
              <a:rPr lang="sv-SE" sz="2800">
                <a:latin typeface="Calibri" charset="0"/>
              </a:rPr>
              <a:t>Ensamma eller i grupp</a:t>
            </a:r>
            <a:endParaRPr lang="sv-SE" sz="2800">
              <a:solidFill>
                <a:srgbClr val="008000"/>
              </a:solidFill>
              <a:latin typeface="Calibri" charset="0"/>
            </a:endParaRPr>
          </a:p>
          <a:p>
            <a:pPr eaLnBrk="1" hangingPunct="1">
              <a:buFont typeface="Arial" charset="0"/>
              <a:buNone/>
            </a:pPr>
            <a:endParaRPr lang="sv-SE" sz="280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Off.Clinic</a:t>
            </a:r>
            <a:r>
              <a:rPr lang="en-GB" dirty="0"/>
              <a:t> 2012</a:t>
            </a:r>
          </a:p>
        </p:txBody>
      </p:sp>
      <p:pic>
        <p:nvPicPr>
          <p:cNvPr id="25604" name="Bildobjekt 4" descr="C:\Users\Annika\AppData\Local\Microsoft\Windows\Temporary Internet Files\Content.IE5\KBNYGBMB\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669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313"/>
            <a:ext cx="91440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00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1893</Words>
  <Application>Microsoft Macintosh PowerPoint</Application>
  <PresentationFormat>On-screen Show (4:3)</PresentationFormat>
  <Paragraphs>437</Paragraphs>
  <Slides>58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PowerPoint Presentation</vt:lpstr>
      <vt:lpstr>Sexualiteten är</vt:lpstr>
      <vt:lpstr>PowerPoint Presentation</vt:lpstr>
      <vt:lpstr>    </vt:lpstr>
      <vt:lpstr>Sexuella övergrepp</vt:lpstr>
      <vt:lpstr>Sexuella övergrepp är…</vt:lpstr>
      <vt:lpstr> Unga som begår sexuella övergrepp</vt:lpstr>
      <vt:lpstr> Unga som förgriper sig sexuellt</vt:lpstr>
      <vt:lpstr> Barn som begår sexuella övergrepp</vt:lpstr>
      <vt:lpstr>     Unga förgriper sig sexuellt av olika anledningar</vt:lpstr>
      <vt:lpstr> Barn som förgriper sig sexuellt</vt:lpstr>
      <vt:lpstr>     Barn förgriper sig sexuellt av olika anledningar</vt:lpstr>
      <vt:lpstr>   Barn och ungdomars signaler  –  att de förgriper sig sexuellt  </vt:lpstr>
      <vt:lpstr>  Barns signaler  –  att de blir utsatta för sexuella övergrepp.</vt:lpstr>
      <vt:lpstr>Myter</vt:lpstr>
      <vt:lpstr> När det ofattbara händer</vt:lpstr>
      <vt:lpstr>  Sexuella övergrepp begångna av unga är allvarliga</vt:lpstr>
      <vt:lpstr> Förnekande</vt:lpstr>
      <vt:lpstr>Motstånd</vt:lpstr>
      <vt:lpstr>PowerPoint Presentation</vt:lpstr>
      <vt:lpstr> Barn med sexuella beteendeproblem </vt:lpstr>
      <vt:lpstr> </vt:lpstr>
      <vt:lpstr> Barn med sexuella beteendeproblem </vt:lpstr>
      <vt:lpstr> Avvikande sexuella beteenden</vt:lpstr>
      <vt:lpstr> Barn med sexuella beteendeproblem </vt:lpstr>
      <vt:lpstr>Utredning av barn</vt:lpstr>
      <vt:lpstr> Barn med sexuella beteendeproblem behöver:</vt:lpstr>
      <vt:lpstr>Tänk på att…</vt:lpstr>
      <vt:lpstr>PowerPoint Presentation</vt:lpstr>
      <vt:lpstr> Unga som begår sexuella övergrepp</vt:lpstr>
      <vt:lpstr>   </vt:lpstr>
      <vt:lpstr>Utredning av unga</vt:lpstr>
      <vt:lpstr>           ERASOR   ERASOR - Estimate of Risk of Adolescent Sexual Offense Recidivism - är en checklista för bedömning av återfallsrisk i sexuella övergrepp för ungdomar mellan 12 och 18 år och är framtagen av Worling och Curwen på Sexual Abuse - Family and Education Treatment Program (SAFE-T) i Ontario Canada. (Svensk översättning; Långström/Blomkvist 2004.)     </vt:lpstr>
      <vt:lpstr> RISKFAKTORER</vt:lpstr>
      <vt:lpstr>Viktigast!</vt:lpstr>
      <vt:lpstr>       risk och skydd</vt:lpstr>
      <vt:lpstr> Varför skydd</vt:lpstr>
      <vt:lpstr>Att tänka utifrån risk</vt:lpstr>
      <vt:lpstr>RISK – SKYDD - BOENDE</vt:lpstr>
      <vt:lpstr>PowerPoint Presentation</vt:lpstr>
      <vt:lpstr>’   Utgå från offrets berättelse</vt:lpstr>
      <vt:lpstr>Skydda </vt:lpstr>
      <vt:lpstr> Offers behov</vt:lpstr>
      <vt:lpstr> Förövarens behov</vt:lpstr>
      <vt:lpstr> Föräldraförmåga</vt:lpstr>
      <vt:lpstr> Behandling</vt:lpstr>
      <vt:lpstr>PowerPoint Presentation</vt:lpstr>
      <vt:lpstr> Behandling barn</vt:lpstr>
      <vt:lpstr>PowerPoint Presentation</vt:lpstr>
      <vt:lpstr>PowerPoint Presentation</vt:lpstr>
      <vt:lpstr>PowerPoint Presentation</vt:lpstr>
      <vt:lpstr>     Behandling ungdomar</vt:lpstr>
      <vt:lpstr>Beteendeterapi</vt:lpstr>
      <vt:lpstr>Sex och Samlevnad</vt:lpstr>
      <vt:lpstr>  Stil och charmskola </vt:lpstr>
      <vt:lpstr> Familjearbete</vt:lpstr>
      <vt:lpstr>Nätverksarbete</vt:lpstr>
      <vt:lpstr>  Att arbeta med ungdomar med neuropsykiatriska diagnoser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Annika Wassberg</dc:creator>
  <cp:lastModifiedBy>Annika Wassberg</cp:lastModifiedBy>
  <cp:revision>4</cp:revision>
  <dcterms:created xsi:type="dcterms:W3CDTF">2015-03-05T08:42:23Z</dcterms:created>
  <dcterms:modified xsi:type="dcterms:W3CDTF">2015-03-05T09:14:39Z</dcterms:modified>
</cp:coreProperties>
</file>