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90" r:id="rId4"/>
    <p:sldId id="275" r:id="rId5"/>
    <p:sldId id="294" r:id="rId6"/>
    <p:sldId id="291" r:id="rId7"/>
    <p:sldId id="292" r:id="rId8"/>
    <p:sldId id="293" r:id="rId9"/>
    <p:sldId id="276" r:id="rId10"/>
    <p:sldId id="285" r:id="rId11"/>
    <p:sldId id="269" r:id="rId12"/>
    <p:sldId id="270" r:id="rId13"/>
    <p:sldId id="279" r:id="rId14"/>
    <p:sldId id="271" r:id="rId15"/>
    <p:sldId id="282" r:id="rId16"/>
    <p:sldId id="288" r:id="rId17"/>
    <p:sldId id="286" r:id="rId18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90" d="100"/>
          <a:sy n="90" d="100"/>
        </p:scale>
        <p:origin x="162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A4E6B-1668-48F9-91D2-0807B164C2ED}" type="datetimeFigureOut">
              <a:rPr lang="nb-NO" smtClean="0"/>
              <a:t>09.03.2015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7EDEC-AE6F-4A5A-AF47-EAECEBD91FD3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1454519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A4E6B-1668-48F9-91D2-0807B164C2ED}" type="datetimeFigureOut">
              <a:rPr lang="nb-NO" smtClean="0"/>
              <a:t>09.03.2015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7EDEC-AE6F-4A5A-AF47-EAECEBD91FD3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3941619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A4E6B-1668-48F9-91D2-0807B164C2ED}" type="datetimeFigureOut">
              <a:rPr lang="nb-NO" smtClean="0"/>
              <a:t>09.03.2015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7EDEC-AE6F-4A5A-AF47-EAECEBD91FD3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2708671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A4E6B-1668-48F9-91D2-0807B164C2ED}" type="datetimeFigureOut">
              <a:rPr lang="nb-NO" smtClean="0"/>
              <a:t>09.03.2015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7EDEC-AE6F-4A5A-AF47-EAECEBD91FD3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5468785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A4E6B-1668-48F9-91D2-0807B164C2ED}" type="datetimeFigureOut">
              <a:rPr lang="nb-NO" smtClean="0"/>
              <a:t>09.03.2015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7EDEC-AE6F-4A5A-AF47-EAECEBD91FD3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2206007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A4E6B-1668-48F9-91D2-0807B164C2ED}" type="datetimeFigureOut">
              <a:rPr lang="nb-NO" smtClean="0"/>
              <a:t>09.03.2015</a:t>
            </a:fld>
            <a:endParaRPr lang="nb-NO" dirty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7EDEC-AE6F-4A5A-AF47-EAECEBD91FD3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99949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A4E6B-1668-48F9-91D2-0807B164C2ED}" type="datetimeFigureOut">
              <a:rPr lang="nb-NO" smtClean="0"/>
              <a:t>09.03.2015</a:t>
            </a:fld>
            <a:endParaRPr lang="nb-NO" dirty="0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7EDEC-AE6F-4A5A-AF47-EAECEBD91FD3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9776849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A4E6B-1668-48F9-91D2-0807B164C2ED}" type="datetimeFigureOut">
              <a:rPr lang="nb-NO" smtClean="0"/>
              <a:t>09.03.2015</a:t>
            </a:fld>
            <a:endParaRPr lang="nb-NO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7EDEC-AE6F-4A5A-AF47-EAECEBD91FD3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8126630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A4E6B-1668-48F9-91D2-0807B164C2ED}" type="datetimeFigureOut">
              <a:rPr lang="nb-NO" smtClean="0"/>
              <a:t>09.03.2015</a:t>
            </a:fld>
            <a:endParaRPr lang="nb-NO" dirty="0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7EDEC-AE6F-4A5A-AF47-EAECEBD91FD3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382299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A4E6B-1668-48F9-91D2-0807B164C2ED}" type="datetimeFigureOut">
              <a:rPr lang="nb-NO" smtClean="0"/>
              <a:t>09.03.2015</a:t>
            </a:fld>
            <a:endParaRPr lang="nb-NO" dirty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7EDEC-AE6F-4A5A-AF47-EAECEBD91FD3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2223751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 dirty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A4E6B-1668-48F9-91D2-0807B164C2ED}" type="datetimeFigureOut">
              <a:rPr lang="nb-NO" smtClean="0"/>
              <a:t>09.03.2015</a:t>
            </a:fld>
            <a:endParaRPr lang="nb-NO" dirty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7EDEC-AE6F-4A5A-AF47-EAECEBD91FD3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4854351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FA4E6B-1668-48F9-91D2-0807B164C2ED}" type="datetimeFigureOut">
              <a:rPr lang="nb-NO" smtClean="0"/>
              <a:t>09.03.2015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97EDEC-AE6F-4A5A-AF47-EAECEBD91FD3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5390853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759854" y="1416675"/>
            <a:ext cx="9814361" cy="1608513"/>
          </a:xfrm>
        </p:spPr>
        <p:txBody>
          <a:bodyPr>
            <a:normAutofit fontScale="90000"/>
          </a:bodyPr>
          <a:lstStyle/>
          <a:p>
            <a:r>
              <a:rPr lang="nb-NO" dirty="0" smtClean="0"/>
              <a:t>Konfliktrådet</a:t>
            </a:r>
            <a:br>
              <a:rPr lang="nb-NO" dirty="0" smtClean="0"/>
            </a:br>
            <a:r>
              <a:rPr lang="nb-NO" dirty="0" smtClean="0"/>
              <a:t>Arena for dialog og konfliktløsing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 smtClean="0"/>
              <a:t>Iren </a:t>
            </a:r>
            <a:r>
              <a:rPr lang="nb-NO" dirty="0" err="1" smtClean="0"/>
              <a:t>Sørfjordmo</a:t>
            </a:r>
            <a:endParaRPr lang="nb-NO" dirty="0" smtClean="0"/>
          </a:p>
          <a:p>
            <a:r>
              <a:rPr lang="nb-NO" dirty="0" smtClean="0"/>
              <a:t>Konfliktrådsleder </a:t>
            </a:r>
          </a:p>
          <a:p>
            <a:r>
              <a:rPr lang="nb-NO" dirty="0" smtClean="0"/>
              <a:t>Konfliktrådet i Sør-Trøndelag 13. mars 2015</a:t>
            </a:r>
            <a:endParaRPr lang="nb-NO" dirty="0"/>
          </a:p>
        </p:txBody>
      </p:sp>
      <p:pic>
        <p:nvPicPr>
          <p:cNvPr id="5" name="Bild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3866" y="161071"/>
            <a:ext cx="4076700" cy="1038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1501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6515637" cy="1325563"/>
          </a:xfrm>
        </p:spPr>
        <p:txBody>
          <a:bodyPr/>
          <a:lstStyle/>
          <a:p>
            <a:r>
              <a:rPr lang="nb-NO" dirty="0" smtClean="0"/>
              <a:t>Familievoldsprosjektet</a:t>
            </a:r>
            <a:endParaRPr lang="nb-NO" dirty="0"/>
          </a:p>
        </p:txBody>
      </p:sp>
      <p:pic>
        <p:nvPicPr>
          <p:cNvPr id="5" name="Plassholder for innhold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65191" y="1812746"/>
            <a:ext cx="3869145" cy="4351338"/>
          </a:xfrm>
          <a:prstGeom prst="rect">
            <a:avLst/>
          </a:prstGeom>
        </p:spPr>
      </p:pic>
      <p:pic>
        <p:nvPicPr>
          <p:cNvPr id="4" name="Plassholder for innhold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7988" y="176273"/>
            <a:ext cx="4076700" cy="1038225"/>
          </a:xfrm>
          <a:prstGeom prst="rect">
            <a:avLst/>
          </a:prstGeom>
        </p:spPr>
      </p:pic>
      <p:sp>
        <p:nvSpPr>
          <p:cNvPr id="6" name="Plassholder for innhold 2"/>
          <p:cNvSpPr txBox="1">
            <a:spLocks/>
          </p:cNvSpPr>
          <p:nvPr/>
        </p:nvSpPr>
        <p:spPr>
          <a:xfrm>
            <a:off x="5344732" y="1825625"/>
            <a:ext cx="6009068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b-NO" altLang="nb-NO" dirty="0" smtClean="0"/>
              <a:t>Vendepunkt - Del av regjeringens handlingsplan mot vold i nære </a:t>
            </a:r>
            <a:r>
              <a:rPr lang="nb-NO" altLang="nb-NO" smtClean="0"/>
              <a:t>relasjoner </a:t>
            </a:r>
            <a:r>
              <a:rPr lang="nb-NO" altLang="nb-NO" smtClean="0"/>
              <a:t>– 2008 - 2011</a:t>
            </a:r>
            <a:endParaRPr lang="nb-NO" altLang="nb-NO" dirty="0" smtClean="0"/>
          </a:p>
          <a:p>
            <a:r>
              <a:rPr lang="nb-NO" altLang="nb-NO" dirty="0" smtClean="0"/>
              <a:t>«Prosjektet har hatt en positiv virkning på ofre og gjerningspersoner, både ut fra hva de meldte selv og ut fra at volden har blitt betydelig redusert i etterkant av prosjektet.»</a:t>
            </a:r>
          </a:p>
          <a:p>
            <a:pPr lvl="1"/>
            <a:r>
              <a:rPr lang="nb-NO" altLang="nb-NO" i="1" dirty="0" smtClean="0"/>
              <a:t>Fra evalueringsrapporten </a:t>
            </a:r>
          </a:p>
          <a:p>
            <a:endParaRPr lang="nb-NO" altLang="nb-NO" dirty="0"/>
          </a:p>
        </p:txBody>
      </p:sp>
    </p:spTree>
    <p:extLst>
      <p:ext uri="{BB962C8B-B14F-4D97-AF65-F5344CB8AC3E}">
        <p14:creationId xmlns:p14="http://schemas.microsoft.com/office/powerpoint/2010/main" val="21336576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8200" y="352933"/>
            <a:ext cx="10515600" cy="1325563"/>
          </a:xfrm>
        </p:spPr>
        <p:txBody>
          <a:bodyPr/>
          <a:lstStyle/>
          <a:p>
            <a:r>
              <a:rPr lang="nb-NO" dirty="0" smtClean="0"/>
              <a:t>Familievoldsprosjektet</a:t>
            </a:r>
            <a:br>
              <a:rPr lang="nb-NO" dirty="0" smtClean="0"/>
            </a:br>
            <a:r>
              <a:rPr lang="nb-NO" dirty="0" smtClean="0"/>
              <a:t>Offeret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b-NO" b="1" dirty="0"/>
              <a:t>får en mulighet innen trygge rammer til å fortelle gjerningspersonen hva det har gjort med henne å bli utsatt for vold</a:t>
            </a:r>
          </a:p>
          <a:p>
            <a:endParaRPr lang="nb-NO" b="1" dirty="0"/>
          </a:p>
          <a:p>
            <a:r>
              <a:rPr lang="nb-NO" b="1" dirty="0"/>
              <a:t>får en forklaring fra gjerningspersonen på hvorfor dette hendte?</a:t>
            </a:r>
          </a:p>
          <a:p>
            <a:endParaRPr lang="nb-NO" b="1" dirty="0"/>
          </a:p>
          <a:p>
            <a:r>
              <a:rPr lang="nb-NO" b="1" dirty="0"/>
              <a:t>en mulighet til å forsone seg med hva som er hendt.</a:t>
            </a:r>
          </a:p>
          <a:p>
            <a:endParaRPr lang="nb-NO" b="1" dirty="0"/>
          </a:p>
          <a:p>
            <a:r>
              <a:rPr lang="nb-NO" b="1" dirty="0"/>
              <a:t>kan forebygge frykten for plutselig å dumpe borti gjerningspersonen. </a:t>
            </a:r>
          </a:p>
          <a:p>
            <a:endParaRPr lang="nb-NO" b="1" dirty="0"/>
          </a:p>
          <a:p>
            <a:r>
              <a:rPr lang="nb-NO" b="1" dirty="0"/>
              <a:t>får en mulighet til, sammen med gjerningspersonen, å utforme en avtale om hvordan gjerningspersonen og offeret skal forholde seg til hverandre. </a:t>
            </a:r>
          </a:p>
          <a:p>
            <a:endParaRPr lang="nb-NO" dirty="0"/>
          </a:p>
        </p:txBody>
      </p:sp>
      <p:pic>
        <p:nvPicPr>
          <p:cNvPr id="4" name="Plassholder for innhol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7988" y="176273"/>
            <a:ext cx="4076700" cy="1038225"/>
          </a:xfrm>
        </p:spPr>
      </p:pic>
    </p:spTree>
    <p:extLst>
      <p:ext uri="{BB962C8B-B14F-4D97-AF65-F5344CB8AC3E}">
        <p14:creationId xmlns:p14="http://schemas.microsoft.com/office/powerpoint/2010/main" val="1114566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8200" y="352933"/>
            <a:ext cx="10515600" cy="1325563"/>
          </a:xfrm>
        </p:spPr>
        <p:txBody>
          <a:bodyPr/>
          <a:lstStyle/>
          <a:p>
            <a:r>
              <a:rPr lang="nb-NO" dirty="0" smtClean="0"/>
              <a:t>Familievoldsprosjektet</a:t>
            </a:r>
            <a:br>
              <a:rPr lang="nb-NO" dirty="0" smtClean="0"/>
            </a:br>
            <a:r>
              <a:rPr lang="nb-NO" dirty="0" smtClean="0"/>
              <a:t>Barna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nb-NO" b="1" dirty="0">
                <a:cs typeface="Arial" panose="020B0604020202020204" pitchFamily="34" charset="0"/>
              </a:rPr>
              <a:t>Barns medvirkning går ikke ut på at barna skal bestemme, men at de skal høres og at deres meninger skal tillegges </a:t>
            </a:r>
            <a:r>
              <a:rPr lang="nb-NO" b="1" dirty="0" smtClean="0">
                <a:cs typeface="Arial" panose="020B0604020202020204" pitchFamily="34" charset="0"/>
              </a:rPr>
              <a:t>vekt.</a:t>
            </a:r>
          </a:p>
          <a:p>
            <a:r>
              <a:rPr lang="nb-NO" b="1" dirty="0" smtClean="0">
                <a:cs typeface="Arial" panose="020B0604020202020204" pitchFamily="34" charset="0"/>
              </a:rPr>
              <a:t>Prosessen </a:t>
            </a:r>
            <a:r>
              <a:rPr lang="nb-NO" b="1" dirty="0">
                <a:cs typeface="Arial" panose="020B0604020202020204" pitchFamily="34" charset="0"/>
              </a:rPr>
              <a:t>med deres involvering fører også til at de:</a:t>
            </a:r>
          </a:p>
          <a:p>
            <a:r>
              <a:rPr lang="nb-NO" b="1" dirty="0">
                <a:cs typeface="Arial" panose="020B0604020202020204" pitchFamily="34" charset="0"/>
              </a:rPr>
              <a:t>-blir sett og hørt.</a:t>
            </a:r>
          </a:p>
          <a:p>
            <a:r>
              <a:rPr lang="nb-NO" b="1" dirty="0" smtClean="0">
                <a:cs typeface="Arial" panose="020B0604020202020204" pitchFamily="34" charset="0"/>
              </a:rPr>
              <a:t>-</a:t>
            </a:r>
            <a:r>
              <a:rPr lang="nb-NO" b="1" dirty="0">
                <a:cs typeface="Arial" panose="020B0604020202020204" pitchFamily="34" charset="0"/>
              </a:rPr>
              <a:t>får klarhet i hvordan de skal forholde seg framover</a:t>
            </a:r>
          </a:p>
          <a:p>
            <a:r>
              <a:rPr lang="nb-NO" b="1" dirty="0" smtClean="0">
                <a:cs typeface="Arial" panose="020B0604020202020204" pitchFamily="34" charset="0"/>
              </a:rPr>
              <a:t>-</a:t>
            </a:r>
            <a:r>
              <a:rPr lang="nb-NO" b="1" dirty="0">
                <a:cs typeface="Arial" panose="020B0604020202020204" pitchFamily="34" charset="0"/>
              </a:rPr>
              <a:t>hva de kan gjøre om volden skjer igjen</a:t>
            </a:r>
          </a:p>
          <a:p>
            <a:r>
              <a:rPr lang="nb-NO" b="1" dirty="0" smtClean="0">
                <a:cs typeface="Arial" panose="020B0604020202020204" pitchFamily="34" charset="0"/>
              </a:rPr>
              <a:t>-</a:t>
            </a:r>
            <a:r>
              <a:rPr lang="nb-NO" b="1" dirty="0">
                <a:cs typeface="Arial" panose="020B0604020202020204" pitchFamily="34" charset="0"/>
              </a:rPr>
              <a:t>blir klar over kontaktpersoner i nettverket som vet og som kan hjelpe ved behov</a:t>
            </a:r>
          </a:p>
          <a:p>
            <a:r>
              <a:rPr lang="nb-NO" b="1" dirty="0" smtClean="0">
                <a:cs typeface="Arial" panose="020B0604020202020204" pitchFamily="34" charset="0"/>
              </a:rPr>
              <a:t>-</a:t>
            </a:r>
            <a:r>
              <a:rPr lang="nb-NO" b="1" dirty="0">
                <a:cs typeface="Arial" panose="020B0604020202020204" pitchFamily="34" charset="0"/>
              </a:rPr>
              <a:t>får en mulighet til å fortelle foreldre og nettverk om egne behov</a:t>
            </a:r>
          </a:p>
          <a:p>
            <a:r>
              <a:rPr lang="nb-NO" b="1" dirty="0" smtClean="0">
                <a:cs typeface="Arial" panose="020B0604020202020204" pitchFamily="34" charset="0"/>
              </a:rPr>
              <a:t>-</a:t>
            </a:r>
            <a:r>
              <a:rPr lang="nb-NO" b="1" dirty="0">
                <a:cs typeface="Arial" panose="020B0604020202020204" pitchFamily="34" charset="0"/>
              </a:rPr>
              <a:t>får informasjon</a:t>
            </a:r>
          </a:p>
          <a:p>
            <a:endParaRPr lang="nb-NO" sz="1200" b="1" dirty="0"/>
          </a:p>
          <a:p>
            <a:endParaRPr lang="nb-NO" sz="1200" dirty="0"/>
          </a:p>
        </p:txBody>
      </p:sp>
      <p:pic>
        <p:nvPicPr>
          <p:cNvPr id="4" name="Plassholder for innhol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7988" y="176273"/>
            <a:ext cx="4076700" cy="1038225"/>
          </a:xfrm>
        </p:spPr>
      </p:pic>
    </p:spTree>
    <p:extLst>
      <p:ext uri="{BB962C8B-B14F-4D97-AF65-F5344CB8AC3E}">
        <p14:creationId xmlns:p14="http://schemas.microsoft.com/office/powerpoint/2010/main" val="1795830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 smtClean="0"/>
              <a:t>Familevoldsprosjektet</a:t>
            </a:r>
            <a:r>
              <a:rPr lang="nb-NO" dirty="0" smtClean="0"/>
              <a:t/>
            </a:r>
            <a:br>
              <a:rPr lang="nb-NO" dirty="0" smtClean="0"/>
            </a:br>
            <a:r>
              <a:rPr lang="nb-NO" dirty="0" smtClean="0"/>
              <a:t>Fra evalueringen</a:t>
            </a:r>
            <a:endParaRPr lang="nb-NO" dirty="0"/>
          </a:p>
        </p:txBody>
      </p:sp>
      <p:pic>
        <p:nvPicPr>
          <p:cNvPr id="4" name="Plassholder for innhol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7988" y="176273"/>
            <a:ext cx="4076700" cy="1038225"/>
          </a:xfrm>
        </p:spPr>
      </p:pic>
      <p:sp>
        <p:nvSpPr>
          <p:cNvPr id="5" name="Plassholder for innhold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« Æ føle at det va viktig </a:t>
            </a:r>
            <a:r>
              <a:rPr lang="nb-NO" dirty="0" err="1" smtClean="0"/>
              <a:t>ka</a:t>
            </a:r>
            <a:r>
              <a:rPr lang="nb-NO" dirty="0" smtClean="0"/>
              <a:t> æ syns…det føles ikke så godt når det skjedde (volden) og det va det viktig for </a:t>
            </a:r>
            <a:r>
              <a:rPr lang="nb-NO" dirty="0" err="1" smtClean="0"/>
              <a:t>dæm</a:t>
            </a:r>
            <a:r>
              <a:rPr lang="nb-NO" dirty="0" smtClean="0"/>
              <a:t> å vit…det va godt å få det ut. Det hendte jo for over et år siden og vi snakke jo først nå…æ skulle kanskje ønske det va litt før… da hadde æ fått uttrykt </a:t>
            </a:r>
            <a:r>
              <a:rPr lang="nb-NO" dirty="0" err="1" smtClean="0"/>
              <a:t>mæ</a:t>
            </a:r>
            <a:r>
              <a:rPr lang="nb-NO" dirty="0" smtClean="0"/>
              <a:t> litt før. Æ har fatt sagt det som hendte og det æ </a:t>
            </a:r>
            <a:r>
              <a:rPr lang="nb-NO" dirty="0" err="1" smtClean="0"/>
              <a:t>føle..æ</a:t>
            </a:r>
            <a:r>
              <a:rPr lang="nb-NO" dirty="0" smtClean="0"/>
              <a:t> føle </a:t>
            </a:r>
            <a:r>
              <a:rPr lang="nb-NO" dirty="0" err="1" smtClean="0"/>
              <a:t>mæ</a:t>
            </a:r>
            <a:r>
              <a:rPr lang="nb-NO" dirty="0" smtClean="0"/>
              <a:t> litt mer sånn åpen.»</a:t>
            </a:r>
          </a:p>
          <a:p>
            <a:r>
              <a:rPr lang="nb-NO" dirty="0" smtClean="0"/>
              <a:t>«Æ ville spørre han (far) om hvorfor han gjorde det, æ </a:t>
            </a:r>
            <a:r>
              <a:rPr lang="nb-NO" dirty="0" err="1" smtClean="0"/>
              <a:t>hadd</a:t>
            </a:r>
            <a:r>
              <a:rPr lang="nb-NO" dirty="0" smtClean="0"/>
              <a:t> aldri turt å </a:t>
            </a:r>
            <a:r>
              <a:rPr lang="nb-NO" dirty="0" err="1" smtClean="0"/>
              <a:t>spørr</a:t>
            </a:r>
            <a:r>
              <a:rPr lang="nb-NO" dirty="0" smtClean="0"/>
              <a:t> han face to face liksom.» 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278610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8200" y="352933"/>
            <a:ext cx="10515600" cy="1325563"/>
          </a:xfrm>
        </p:spPr>
        <p:txBody>
          <a:bodyPr/>
          <a:lstStyle/>
          <a:p>
            <a:r>
              <a:rPr lang="nb-NO" dirty="0" smtClean="0"/>
              <a:t>Familievoldsprosjektet</a:t>
            </a:r>
            <a:br>
              <a:rPr lang="nb-NO" dirty="0" smtClean="0"/>
            </a:br>
            <a:r>
              <a:rPr lang="nb-NO" dirty="0" smtClean="0"/>
              <a:t>Gjerningsperson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643128" y="2069465"/>
            <a:ext cx="10515600" cy="4351338"/>
          </a:xfrm>
        </p:spPr>
        <p:txBody>
          <a:bodyPr>
            <a:noAutofit/>
          </a:bodyPr>
          <a:lstStyle/>
          <a:p>
            <a:r>
              <a:rPr lang="nb-NO" b="1" dirty="0">
                <a:cs typeface="Arial" panose="020B0604020202020204" pitchFamily="34" charset="0"/>
              </a:rPr>
              <a:t>får gjennom offerets fortelling, muligheten til å se hvilke skader han har påført offeret. Aktivisering av empati. </a:t>
            </a:r>
          </a:p>
          <a:p>
            <a:endParaRPr lang="nb-NO" b="1" dirty="0">
              <a:cs typeface="Arial" panose="020B0604020202020204" pitchFamily="34" charset="0"/>
            </a:endParaRPr>
          </a:p>
          <a:p>
            <a:r>
              <a:rPr lang="nb-NO" b="1" dirty="0">
                <a:cs typeface="Arial" panose="020B0604020202020204" pitchFamily="34" charset="0"/>
              </a:rPr>
              <a:t>får mulighet til å beklage det som har skjedd.</a:t>
            </a:r>
          </a:p>
          <a:p>
            <a:endParaRPr lang="nb-NO" b="1" dirty="0">
              <a:cs typeface="Arial" panose="020B0604020202020204" pitchFamily="34" charset="0"/>
            </a:endParaRPr>
          </a:p>
          <a:p>
            <a:r>
              <a:rPr lang="nb-NO" b="1" dirty="0">
                <a:cs typeface="Arial" panose="020B0604020202020204" pitchFamily="34" charset="0"/>
              </a:rPr>
              <a:t>får mulighet til å forsikre muntlig og skriftlig at dette ikke vil gjenta seg.</a:t>
            </a:r>
          </a:p>
          <a:p>
            <a:endParaRPr lang="nb-NO" b="1" dirty="0">
              <a:cs typeface="Arial" panose="020B0604020202020204" pitchFamily="34" charset="0"/>
            </a:endParaRPr>
          </a:p>
          <a:p>
            <a:r>
              <a:rPr lang="nb-NO" b="1" dirty="0">
                <a:cs typeface="Arial" panose="020B0604020202020204" pitchFamily="34" charset="0"/>
              </a:rPr>
              <a:t>vil kanskje lettere kunne forsone seg med et ”eventuelt” brudd som igjen vil kunne forebygge truende adferd.</a:t>
            </a:r>
          </a:p>
          <a:p>
            <a:endParaRPr lang="nb-NO" b="1" dirty="0">
              <a:cs typeface="Arial" panose="020B0604020202020204" pitchFamily="34" charset="0"/>
            </a:endParaRPr>
          </a:p>
          <a:p>
            <a:r>
              <a:rPr lang="nb-NO" b="1" dirty="0">
                <a:cs typeface="Arial" panose="020B0604020202020204" pitchFamily="34" charset="0"/>
              </a:rPr>
              <a:t>vil selv kunne være med å utforme en avtale om hvordan han bør forholde seg til offeret i framtiden</a:t>
            </a:r>
            <a:r>
              <a:rPr lang="nb-NO" sz="1600" b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endParaRPr lang="nb-NO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lassholder for innhol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7988" y="176273"/>
            <a:ext cx="4076700" cy="1038225"/>
          </a:xfrm>
        </p:spPr>
      </p:pic>
    </p:spTree>
    <p:extLst>
      <p:ext uri="{BB962C8B-B14F-4D97-AF65-F5344CB8AC3E}">
        <p14:creationId xmlns:p14="http://schemas.microsoft.com/office/powerpoint/2010/main" val="3662533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lassholder for innhol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7988" y="176273"/>
            <a:ext cx="4076700" cy="1038225"/>
          </a:xfrm>
        </p:spPr>
      </p:pic>
      <p:sp>
        <p:nvSpPr>
          <p:cNvPr id="5" name="Tit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Saksgang</a:t>
            </a:r>
            <a:endParaRPr lang="nb-NO" dirty="0"/>
          </a:p>
        </p:txBody>
      </p:sp>
      <p:pic>
        <p:nvPicPr>
          <p:cNvPr id="6" name="Plassholder for innhold 5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174073" y="2154916"/>
            <a:ext cx="7453329" cy="41817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8100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8200" y="176273"/>
            <a:ext cx="10515600" cy="1150251"/>
          </a:xfrm>
        </p:spPr>
        <p:txBody>
          <a:bodyPr/>
          <a:lstStyle/>
          <a:p>
            <a:r>
              <a:rPr lang="nb-NO" i="1" dirty="0" smtClean="0"/>
              <a:t>"Et spørsmål om ære"</a:t>
            </a:r>
            <a:endParaRPr lang="nb-NO" i="1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8242480" y="1825625"/>
            <a:ext cx="3949520" cy="4351338"/>
          </a:xfrm>
        </p:spPr>
        <p:txBody>
          <a:bodyPr>
            <a:normAutofit fontScale="92500"/>
          </a:bodyPr>
          <a:lstStyle/>
          <a:p>
            <a:r>
              <a:rPr lang="nb-NO" dirty="0" err="1" smtClean="0"/>
              <a:t>Æresrelatert</a:t>
            </a:r>
            <a:r>
              <a:rPr lang="nb-NO" dirty="0" smtClean="0"/>
              <a:t> vold</a:t>
            </a:r>
          </a:p>
          <a:p>
            <a:pPr lvl="1"/>
            <a:r>
              <a:rPr lang="nb-NO" dirty="0" err="1" smtClean="0"/>
              <a:t>Tvanggsekteskap</a:t>
            </a:r>
            <a:endParaRPr lang="nb-NO" dirty="0" smtClean="0"/>
          </a:p>
          <a:p>
            <a:pPr lvl="1"/>
            <a:r>
              <a:rPr lang="nb-NO" dirty="0" smtClean="0"/>
              <a:t>Ekstrem kontroll</a:t>
            </a:r>
          </a:p>
          <a:p>
            <a:r>
              <a:rPr lang="nb-NO" dirty="0" smtClean="0"/>
              <a:t>Samarbeid </a:t>
            </a:r>
          </a:p>
          <a:p>
            <a:pPr lvl="1"/>
            <a:r>
              <a:rPr lang="nb-NO" dirty="0" smtClean="0"/>
              <a:t>Politi</a:t>
            </a:r>
          </a:p>
          <a:p>
            <a:pPr lvl="1"/>
            <a:r>
              <a:rPr lang="nb-NO" dirty="0" smtClean="0"/>
              <a:t>Barnevern</a:t>
            </a:r>
          </a:p>
          <a:p>
            <a:pPr lvl="1"/>
            <a:r>
              <a:rPr lang="nb-NO" dirty="0" smtClean="0"/>
              <a:t>Flerkulturelt Dialogsenter</a:t>
            </a:r>
          </a:p>
          <a:p>
            <a:r>
              <a:rPr lang="nb-NO" dirty="0" smtClean="0"/>
              <a:t>30 saker</a:t>
            </a:r>
          </a:p>
          <a:p>
            <a:pPr lvl="1"/>
            <a:r>
              <a:rPr lang="nb-NO" dirty="0" smtClean="0"/>
              <a:t>Kvinner etter skilsmisse</a:t>
            </a:r>
          </a:p>
          <a:p>
            <a:pPr lvl="1"/>
            <a:r>
              <a:rPr lang="nb-NO" dirty="0" smtClean="0"/>
              <a:t>Ungdom utsatt for ekstrem kontroll</a:t>
            </a:r>
            <a:endParaRPr lang="nb-NO" dirty="0"/>
          </a:p>
        </p:txBody>
      </p:sp>
      <p:pic>
        <p:nvPicPr>
          <p:cNvPr id="5" name="Plassholder for innhold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7988" y="176273"/>
            <a:ext cx="4076700" cy="1038225"/>
          </a:xfrm>
          <a:prstGeom prst="rect">
            <a:avLst/>
          </a:prstGeom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12767"/>
            <a:ext cx="8242479" cy="54379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447444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Bild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8881" y="1886250"/>
            <a:ext cx="6093676" cy="4059174"/>
          </a:xfrm>
          <a:prstGeom prst="rect">
            <a:avLst/>
          </a:prstGeom>
        </p:spPr>
      </p:pic>
      <p:sp>
        <p:nvSpPr>
          <p:cNvPr id="19" name="Rektangel 18"/>
          <p:cNvSpPr/>
          <p:nvPr/>
        </p:nvSpPr>
        <p:spPr>
          <a:xfrm>
            <a:off x="2929" y="0"/>
            <a:ext cx="45719" cy="6858000"/>
          </a:xfrm>
          <a:prstGeom prst="rect">
            <a:avLst/>
          </a:prstGeom>
          <a:solidFill>
            <a:srgbClr val="8497B0"/>
          </a:solidFill>
          <a:ln>
            <a:solidFill>
              <a:srgbClr val="8497B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8" name="Rektangel 7"/>
          <p:cNvSpPr/>
          <p:nvPr/>
        </p:nvSpPr>
        <p:spPr>
          <a:xfrm>
            <a:off x="2779147" y="143530"/>
            <a:ext cx="360086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sz="1600" dirty="0" smtClean="0">
                <a:solidFill>
                  <a:schemeClr val="bg1"/>
                </a:solidFill>
              </a:rPr>
              <a:t>Gå tilbake til forrige side.</a:t>
            </a:r>
            <a:endParaRPr lang="nb-NO" sz="1600" dirty="0">
              <a:solidFill>
                <a:schemeClr val="bg1"/>
              </a:solidFill>
            </a:endParaRPr>
          </a:p>
        </p:txBody>
      </p:sp>
      <p:sp>
        <p:nvSpPr>
          <p:cNvPr id="12" name="Rektangel 11"/>
          <p:cNvSpPr/>
          <p:nvPr/>
        </p:nvSpPr>
        <p:spPr>
          <a:xfrm>
            <a:off x="6057695" y="117670"/>
            <a:ext cx="309992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sz="1600" dirty="0" smtClean="0">
                <a:solidFill>
                  <a:schemeClr val="bg1"/>
                </a:solidFill>
              </a:rPr>
              <a:t>Gå til hovedsiden i dokumentet</a:t>
            </a:r>
            <a:endParaRPr lang="nb-NO" sz="1600" dirty="0">
              <a:solidFill>
                <a:schemeClr val="bg1"/>
              </a:solidFill>
            </a:endParaRPr>
          </a:p>
        </p:txBody>
      </p:sp>
      <p:sp>
        <p:nvSpPr>
          <p:cNvPr id="5" name="Rektangel 4"/>
          <p:cNvSpPr/>
          <p:nvPr/>
        </p:nvSpPr>
        <p:spPr>
          <a:xfrm>
            <a:off x="10334589" y="117670"/>
            <a:ext cx="137467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b-NO" sz="1600" dirty="0" smtClean="0">
                <a:solidFill>
                  <a:schemeClr val="bg1"/>
                </a:solidFill>
              </a:rPr>
              <a:t>Til saksgangen</a:t>
            </a:r>
            <a:endParaRPr lang="nb-NO" sz="1600" dirty="0"/>
          </a:p>
        </p:txBody>
      </p:sp>
      <p:sp>
        <p:nvSpPr>
          <p:cNvPr id="10" name="TekstSylinder 9"/>
          <p:cNvSpPr txBox="1"/>
          <p:nvPr/>
        </p:nvSpPr>
        <p:spPr>
          <a:xfrm>
            <a:off x="1307955" y="199615"/>
            <a:ext cx="6261266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4000" b="1" dirty="0" smtClean="0">
                <a:solidFill>
                  <a:srgbClr val="00B0F0"/>
                </a:solidFill>
              </a:rPr>
              <a:t>UNGDOMSOPPFØLGING OG </a:t>
            </a:r>
          </a:p>
          <a:p>
            <a:r>
              <a:rPr lang="nb-NO" sz="4000" b="1" dirty="0" smtClean="0">
                <a:solidFill>
                  <a:srgbClr val="00B0F0"/>
                </a:solidFill>
              </a:rPr>
              <a:t>UNGDOMSSTRAFF</a:t>
            </a:r>
            <a:endParaRPr lang="nb-NO" sz="4000" b="1" dirty="0">
              <a:solidFill>
                <a:srgbClr val="00B0F0"/>
              </a:solidFill>
            </a:endParaRPr>
          </a:p>
        </p:txBody>
      </p:sp>
      <p:pic>
        <p:nvPicPr>
          <p:cNvPr id="18" name="Bilde 1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1233" y="199615"/>
            <a:ext cx="4110767" cy="1191303"/>
          </a:xfrm>
          <a:prstGeom prst="rect">
            <a:avLst/>
          </a:prstGeom>
          <a:effectLst/>
        </p:spPr>
      </p:pic>
      <p:pic>
        <p:nvPicPr>
          <p:cNvPr id="2" name="Bild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45927" y="1523054"/>
            <a:ext cx="1646630" cy="3811892"/>
          </a:xfrm>
          <a:prstGeom prst="rect">
            <a:avLst/>
          </a:prstGeom>
        </p:spPr>
      </p:pic>
      <p:sp>
        <p:nvSpPr>
          <p:cNvPr id="3" name="Rektangel 2"/>
          <p:cNvSpPr/>
          <p:nvPr/>
        </p:nvSpPr>
        <p:spPr>
          <a:xfrm>
            <a:off x="8893859" y="3497083"/>
            <a:ext cx="292644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sz="2400" dirty="0" smtClean="0">
                <a:solidFill>
                  <a:srgbClr val="000000"/>
                </a:solidFill>
                <a:latin typeface="Arial" panose="020B0604020202020204" pitchFamily="34" charset="0"/>
              </a:rPr>
              <a:t>Tverrfaglig samarbeid rundt barn og unge</a:t>
            </a:r>
            <a:endParaRPr lang="nb-NO" sz="2400" dirty="0"/>
          </a:p>
        </p:txBody>
      </p:sp>
    </p:spTree>
    <p:extLst>
      <p:ext uri="{BB962C8B-B14F-4D97-AF65-F5344CB8AC3E}">
        <p14:creationId xmlns:p14="http://schemas.microsoft.com/office/powerpoint/2010/main" val="309724277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Hva er konfliktrådet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838200" y="1558344"/>
            <a:ext cx="10515600" cy="5125791"/>
          </a:xfrm>
        </p:spPr>
        <p:txBody>
          <a:bodyPr>
            <a:normAutofit fontScale="77500" lnSpcReduction="20000"/>
          </a:bodyPr>
          <a:lstStyle/>
          <a:p>
            <a:r>
              <a:rPr lang="nb-NO" altLang="nb-NO" b="1" dirty="0"/>
              <a:t>Et alternativ til tradisjonell straffesaksbehandling</a:t>
            </a:r>
            <a:br>
              <a:rPr lang="nb-NO" altLang="nb-NO" b="1" dirty="0"/>
            </a:br>
            <a:endParaRPr lang="nb-NO" altLang="nb-NO" b="1" dirty="0"/>
          </a:p>
          <a:p>
            <a:r>
              <a:rPr lang="nb-NO" altLang="nb-NO" b="1" dirty="0"/>
              <a:t>Et forum for å løse mellommenneskelige </a:t>
            </a:r>
            <a:r>
              <a:rPr lang="nb-NO" altLang="nb-NO" b="1" dirty="0" smtClean="0"/>
              <a:t>konflikter</a:t>
            </a:r>
          </a:p>
          <a:p>
            <a:endParaRPr lang="nb-NO" altLang="nb-NO" b="1" dirty="0"/>
          </a:p>
          <a:p>
            <a:r>
              <a:rPr lang="nb-NO" altLang="nb-NO" b="1" dirty="0" smtClean="0"/>
              <a:t>Historie</a:t>
            </a:r>
          </a:p>
          <a:p>
            <a:pPr lvl="1"/>
            <a:r>
              <a:rPr lang="nb-NO" altLang="nb-NO" b="1" dirty="0" smtClean="0"/>
              <a:t>1981: Prøveordning-primært unge lovbrytere</a:t>
            </a:r>
          </a:p>
          <a:p>
            <a:pPr lvl="1"/>
            <a:r>
              <a:rPr lang="nb-NO" altLang="nb-NO" b="1" dirty="0" smtClean="0"/>
              <a:t>1987 Konfliktråd i Trondheim</a:t>
            </a:r>
          </a:p>
          <a:p>
            <a:pPr lvl="1"/>
            <a:r>
              <a:rPr lang="nb-NO" altLang="nb-NO" b="1" dirty="0" smtClean="0"/>
              <a:t>1994 Fylkesdekkende Konfliktråd </a:t>
            </a:r>
            <a:r>
              <a:rPr lang="nb-NO" altLang="nb-NO" b="1" dirty="0"/>
              <a:t>i </a:t>
            </a:r>
            <a:r>
              <a:rPr lang="nb-NO" altLang="nb-NO" b="1" dirty="0" smtClean="0"/>
              <a:t>Sør-Trøndelag</a:t>
            </a:r>
            <a:endParaRPr lang="nb-NO" altLang="nb-NO" b="1" dirty="0"/>
          </a:p>
          <a:p>
            <a:endParaRPr lang="nb-NO" altLang="nb-NO" b="1" dirty="0" smtClean="0"/>
          </a:p>
          <a:p>
            <a:r>
              <a:rPr lang="nb-NO" altLang="nb-NO" b="1" dirty="0" smtClean="0"/>
              <a:t>I dag: Konflikthåndtering i en bred kontekst</a:t>
            </a:r>
          </a:p>
          <a:p>
            <a:pPr lvl="1"/>
            <a:r>
              <a:rPr lang="nb-NO" altLang="nb-NO" b="1" dirty="0" smtClean="0"/>
              <a:t>Ungdomskriminalitet</a:t>
            </a:r>
          </a:p>
          <a:p>
            <a:pPr lvl="1"/>
            <a:r>
              <a:rPr lang="nb-NO" altLang="nb-NO" b="1" dirty="0" smtClean="0"/>
              <a:t>Vold, mobbing og trusler</a:t>
            </a:r>
          </a:p>
          <a:p>
            <a:pPr lvl="1"/>
            <a:r>
              <a:rPr lang="nb-NO" altLang="nb-NO" b="1" dirty="0" smtClean="0"/>
              <a:t>Familievold </a:t>
            </a:r>
          </a:p>
          <a:p>
            <a:pPr lvl="1"/>
            <a:r>
              <a:rPr lang="nb-NO" altLang="nb-NO" b="1" dirty="0" err="1" smtClean="0"/>
              <a:t>Æresrelatert</a:t>
            </a:r>
            <a:r>
              <a:rPr lang="nb-NO" altLang="nb-NO" b="1" dirty="0" smtClean="0"/>
              <a:t> vold</a:t>
            </a:r>
          </a:p>
          <a:p>
            <a:pPr lvl="1"/>
            <a:r>
              <a:rPr lang="nb-NO" altLang="nb-NO" b="1" dirty="0"/>
              <a:t>Sivile saker</a:t>
            </a:r>
          </a:p>
          <a:p>
            <a:pPr marL="457200" lvl="1" indent="0">
              <a:buNone/>
            </a:pPr>
            <a:r>
              <a:rPr lang="nb-NO" altLang="nb-NO" b="1" dirty="0"/>
              <a:t/>
            </a:r>
            <a:br>
              <a:rPr lang="nb-NO" altLang="nb-NO" b="1" dirty="0"/>
            </a:br>
            <a:endParaRPr lang="nb-NO" altLang="nb-NO" b="1" dirty="0"/>
          </a:p>
          <a:p>
            <a:endParaRPr lang="nb-NO" dirty="0"/>
          </a:p>
        </p:txBody>
      </p:sp>
      <p:pic>
        <p:nvPicPr>
          <p:cNvPr id="4" name="Plassholder for innhol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7988" y="176273"/>
            <a:ext cx="4076700" cy="1038225"/>
          </a:xfrm>
        </p:spPr>
      </p:pic>
    </p:spTree>
    <p:extLst>
      <p:ext uri="{BB962C8B-B14F-4D97-AF65-F5344CB8AC3E}">
        <p14:creationId xmlns:p14="http://schemas.microsoft.com/office/powerpoint/2010/main" val="1538812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 dirty="0"/>
          </a:p>
        </p:txBody>
      </p:sp>
      <p:grpSp>
        <p:nvGrpSpPr>
          <p:cNvPr id="7" name="Organization Chart 5"/>
          <p:cNvGrpSpPr>
            <a:grpSpLocks/>
          </p:cNvGrpSpPr>
          <p:nvPr/>
        </p:nvGrpSpPr>
        <p:grpSpPr bwMode="auto">
          <a:xfrm>
            <a:off x="1800225" y="2276475"/>
            <a:ext cx="7021803" cy="3377350"/>
            <a:chOff x="1134" y="1264"/>
            <a:chExt cx="7916" cy="1152"/>
          </a:xfrm>
        </p:grpSpPr>
        <p:cxnSp>
          <p:nvCxnSpPr>
            <p:cNvPr id="1028" name="_s1028"/>
            <p:cNvCxnSpPr>
              <a:cxnSpLocks noChangeShapeType="1"/>
              <a:stCxn id="24" idx="0"/>
              <a:endCxn id="16" idx="3"/>
            </p:cNvCxnSpPr>
            <p:nvPr/>
          </p:nvCxnSpPr>
          <p:spPr bwMode="auto">
            <a:xfrm rot="5400000" flipH="1">
              <a:off x="8546" y="2010"/>
              <a:ext cx="144" cy="92"/>
            </a:xfrm>
            <a:prstGeom prst="bentConnector3">
              <a:avLst>
                <a:gd name="adj1" fmla="val 37306"/>
              </a:avLst>
            </a:prstGeom>
            <a:noFill/>
            <a:ln w="28575">
              <a:solidFill>
                <a:srgbClr val="80808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29" name="_s1029"/>
            <p:cNvCxnSpPr>
              <a:cxnSpLocks noChangeShapeType="1"/>
              <a:stCxn id="23" idx="0"/>
              <a:endCxn id="15" idx="3"/>
            </p:cNvCxnSpPr>
            <p:nvPr/>
          </p:nvCxnSpPr>
          <p:spPr bwMode="auto">
            <a:xfrm rot="5400000" flipH="1">
              <a:off x="7538" y="2010"/>
              <a:ext cx="144" cy="92"/>
            </a:xfrm>
            <a:prstGeom prst="bentConnector3">
              <a:avLst>
                <a:gd name="adj1" fmla="val 37306"/>
              </a:avLst>
            </a:prstGeom>
            <a:noFill/>
            <a:ln w="28575">
              <a:solidFill>
                <a:srgbClr val="80808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30" name="_s1030"/>
            <p:cNvCxnSpPr>
              <a:cxnSpLocks noChangeShapeType="1"/>
              <a:stCxn id="22" idx="0"/>
              <a:endCxn id="14" idx="3"/>
            </p:cNvCxnSpPr>
            <p:nvPr/>
          </p:nvCxnSpPr>
          <p:spPr bwMode="auto">
            <a:xfrm rot="5400000" flipH="1">
              <a:off x="6532" y="2010"/>
              <a:ext cx="144" cy="92"/>
            </a:xfrm>
            <a:prstGeom prst="bentConnector3">
              <a:avLst>
                <a:gd name="adj1" fmla="val 37306"/>
              </a:avLst>
            </a:prstGeom>
            <a:noFill/>
            <a:ln w="28575">
              <a:solidFill>
                <a:srgbClr val="80808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31" name="_s1031"/>
            <p:cNvCxnSpPr>
              <a:cxnSpLocks noChangeShapeType="1"/>
              <a:stCxn id="21" idx="0"/>
              <a:endCxn id="13" idx="3"/>
            </p:cNvCxnSpPr>
            <p:nvPr/>
          </p:nvCxnSpPr>
          <p:spPr bwMode="auto">
            <a:xfrm rot="5400000" flipH="1">
              <a:off x="5524" y="2010"/>
              <a:ext cx="144" cy="92"/>
            </a:xfrm>
            <a:prstGeom prst="bentConnector3">
              <a:avLst>
                <a:gd name="adj1" fmla="val 37306"/>
              </a:avLst>
            </a:prstGeom>
            <a:noFill/>
            <a:ln w="28575">
              <a:solidFill>
                <a:srgbClr val="80808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32" name="_s1032"/>
            <p:cNvCxnSpPr>
              <a:cxnSpLocks noChangeShapeType="1"/>
              <a:stCxn id="20" idx="0"/>
              <a:endCxn id="12" idx="3"/>
            </p:cNvCxnSpPr>
            <p:nvPr/>
          </p:nvCxnSpPr>
          <p:spPr bwMode="auto">
            <a:xfrm rot="5400000" flipH="1">
              <a:off x="4517" y="2009"/>
              <a:ext cx="144" cy="94"/>
            </a:xfrm>
            <a:prstGeom prst="bentConnector3">
              <a:avLst>
                <a:gd name="adj1" fmla="val 37306"/>
              </a:avLst>
            </a:prstGeom>
            <a:noFill/>
            <a:ln w="28575">
              <a:solidFill>
                <a:srgbClr val="80808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33" name="_s1033"/>
            <p:cNvCxnSpPr>
              <a:cxnSpLocks noChangeShapeType="1"/>
              <a:stCxn id="19" idx="0"/>
              <a:endCxn id="11" idx="3"/>
            </p:cNvCxnSpPr>
            <p:nvPr/>
          </p:nvCxnSpPr>
          <p:spPr bwMode="auto">
            <a:xfrm rot="5400000" flipH="1">
              <a:off x="3509" y="2009"/>
              <a:ext cx="144" cy="94"/>
            </a:xfrm>
            <a:prstGeom prst="bentConnector3">
              <a:avLst>
                <a:gd name="adj1" fmla="val 37306"/>
              </a:avLst>
            </a:prstGeom>
            <a:noFill/>
            <a:ln w="28575">
              <a:solidFill>
                <a:srgbClr val="80808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34" name="_s1034"/>
            <p:cNvCxnSpPr>
              <a:cxnSpLocks noChangeShapeType="1"/>
              <a:stCxn id="18" idx="0"/>
              <a:endCxn id="10" idx="3"/>
            </p:cNvCxnSpPr>
            <p:nvPr/>
          </p:nvCxnSpPr>
          <p:spPr bwMode="auto">
            <a:xfrm rot="5400000" flipH="1">
              <a:off x="2501" y="2009"/>
              <a:ext cx="144" cy="94"/>
            </a:xfrm>
            <a:prstGeom prst="bentConnector3">
              <a:avLst>
                <a:gd name="adj1" fmla="val 37306"/>
              </a:avLst>
            </a:prstGeom>
            <a:noFill/>
            <a:ln w="28575">
              <a:solidFill>
                <a:srgbClr val="80808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35" name="_s1035"/>
            <p:cNvCxnSpPr>
              <a:cxnSpLocks noChangeShapeType="1"/>
              <a:stCxn id="17" idx="0"/>
              <a:endCxn id="9" idx="3"/>
            </p:cNvCxnSpPr>
            <p:nvPr/>
          </p:nvCxnSpPr>
          <p:spPr bwMode="auto">
            <a:xfrm rot="5400000" flipH="1">
              <a:off x="1493" y="2010"/>
              <a:ext cx="145" cy="92"/>
            </a:xfrm>
            <a:prstGeom prst="bentConnector3">
              <a:avLst>
                <a:gd name="adj1" fmla="val 36921"/>
              </a:avLst>
            </a:prstGeom>
            <a:noFill/>
            <a:ln w="28575">
              <a:solidFill>
                <a:srgbClr val="80808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36" name="_s1036"/>
            <p:cNvCxnSpPr>
              <a:cxnSpLocks noChangeShapeType="1"/>
              <a:stCxn id="16" idx="0"/>
              <a:endCxn id="8" idx="3"/>
            </p:cNvCxnSpPr>
            <p:nvPr/>
          </p:nvCxnSpPr>
          <p:spPr bwMode="auto">
            <a:xfrm rot="5400000" flipH="1">
              <a:off x="6784" y="-185"/>
              <a:ext cx="144" cy="3617"/>
            </a:xfrm>
            <a:prstGeom prst="bentConnector3">
              <a:avLst>
                <a:gd name="adj1" fmla="val 37500"/>
              </a:avLst>
            </a:prstGeom>
            <a:noFill/>
            <a:ln w="28575">
              <a:solidFill>
                <a:srgbClr val="80808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37" name="_s1037"/>
            <p:cNvCxnSpPr>
              <a:cxnSpLocks noChangeShapeType="1"/>
              <a:stCxn id="15" idx="0"/>
              <a:endCxn id="8" idx="3"/>
            </p:cNvCxnSpPr>
            <p:nvPr/>
          </p:nvCxnSpPr>
          <p:spPr bwMode="auto">
            <a:xfrm rot="5400000" flipH="1">
              <a:off x="6280" y="319"/>
              <a:ext cx="144" cy="2609"/>
            </a:xfrm>
            <a:prstGeom prst="bentConnector3">
              <a:avLst>
                <a:gd name="adj1" fmla="val 37500"/>
              </a:avLst>
            </a:prstGeom>
            <a:noFill/>
            <a:ln w="28575">
              <a:solidFill>
                <a:srgbClr val="80808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38" name="_s1038"/>
            <p:cNvCxnSpPr>
              <a:cxnSpLocks noChangeShapeType="1"/>
              <a:stCxn id="14" idx="0"/>
              <a:endCxn id="8" idx="3"/>
            </p:cNvCxnSpPr>
            <p:nvPr/>
          </p:nvCxnSpPr>
          <p:spPr bwMode="auto">
            <a:xfrm rot="5400000" flipH="1">
              <a:off x="5777" y="822"/>
              <a:ext cx="144" cy="1603"/>
            </a:xfrm>
            <a:prstGeom prst="bentConnector3">
              <a:avLst>
                <a:gd name="adj1" fmla="val 37500"/>
              </a:avLst>
            </a:prstGeom>
            <a:noFill/>
            <a:ln w="28575">
              <a:solidFill>
                <a:srgbClr val="80808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39" name="_s1039"/>
            <p:cNvCxnSpPr>
              <a:cxnSpLocks noChangeShapeType="1"/>
              <a:stCxn id="13" idx="0"/>
              <a:endCxn id="8" idx="3"/>
            </p:cNvCxnSpPr>
            <p:nvPr/>
          </p:nvCxnSpPr>
          <p:spPr bwMode="auto">
            <a:xfrm rot="5400000" flipH="1">
              <a:off x="5273" y="1326"/>
              <a:ext cx="144" cy="595"/>
            </a:xfrm>
            <a:prstGeom prst="bentConnector3">
              <a:avLst>
                <a:gd name="adj1" fmla="val 37500"/>
              </a:avLst>
            </a:prstGeom>
            <a:noFill/>
            <a:ln w="28575">
              <a:solidFill>
                <a:srgbClr val="80808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40" name="_s1040"/>
            <p:cNvCxnSpPr>
              <a:cxnSpLocks noChangeShapeType="1"/>
              <a:stCxn id="12" idx="0"/>
              <a:endCxn id="8" idx="3"/>
            </p:cNvCxnSpPr>
            <p:nvPr/>
          </p:nvCxnSpPr>
          <p:spPr bwMode="auto">
            <a:xfrm rot="16200000">
              <a:off x="4770" y="1418"/>
              <a:ext cx="144" cy="411"/>
            </a:xfrm>
            <a:prstGeom prst="bentConnector3">
              <a:avLst>
                <a:gd name="adj1" fmla="val 37500"/>
              </a:avLst>
            </a:prstGeom>
            <a:noFill/>
            <a:ln w="28575">
              <a:solidFill>
                <a:srgbClr val="80808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41" name="_s1041"/>
            <p:cNvCxnSpPr>
              <a:cxnSpLocks noChangeShapeType="1"/>
              <a:stCxn id="11" idx="0"/>
              <a:endCxn id="8" idx="3"/>
            </p:cNvCxnSpPr>
            <p:nvPr/>
          </p:nvCxnSpPr>
          <p:spPr bwMode="auto">
            <a:xfrm rot="16200000">
              <a:off x="4266" y="914"/>
              <a:ext cx="144" cy="1419"/>
            </a:xfrm>
            <a:prstGeom prst="bentConnector3">
              <a:avLst>
                <a:gd name="adj1" fmla="val 37500"/>
              </a:avLst>
            </a:prstGeom>
            <a:noFill/>
            <a:ln w="28575">
              <a:solidFill>
                <a:srgbClr val="80808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42" name="_s1042"/>
            <p:cNvCxnSpPr>
              <a:cxnSpLocks noChangeShapeType="1"/>
              <a:stCxn id="10" idx="0"/>
              <a:endCxn id="8" idx="3"/>
            </p:cNvCxnSpPr>
            <p:nvPr/>
          </p:nvCxnSpPr>
          <p:spPr bwMode="auto">
            <a:xfrm rot="16200000">
              <a:off x="3762" y="410"/>
              <a:ext cx="144" cy="2427"/>
            </a:xfrm>
            <a:prstGeom prst="bentConnector3">
              <a:avLst>
                <a:gd name="adj1" fmla="val 37500"/>
              </a:avLst>
            </a:prstGeom>
            <a:noFill/>
            <a:ln w="28575">
              <a:solidFill>
                <a:srgbClr val="80808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43" name="_s1043"/>
            <p:cNvCxnSpPr>
              <a:cxnSpLocks noChangeShapeType="1"/>
              <a:stCxn id="9" idx="0"/>
              <a:endCxn id="8" idx="3"/>
            </p:cNvCxnSpPr>
            <p:nvPr/>
          </p:nvCxnSpPr>
          <p:spPr bwMode="auto">
            <a:xfrm rot="16200000">
              <a:off x="3258" y="-94"/>
              <a:ext cx="144" cy="3435"/>
            </a:xfrm>
            <a:prstGeom prst="bentConnector3">
              <a:avLst>
                <a:gd name="adj1" fmla="val 37500"/>
              </a:avLst>
            </a:prstGeom>
            <a:noFill/>
            <a:ln w="28575">
              <a:solidFill>
                <a:srgbClr val="80808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8" name="_s1044"/>
            <p:cNvSpPr>
              <a:spLocks noChangeArrowheads="1"/>
            </p:cNvSpPr>
            <p:nvPr/>
          </p:nvSpPr>
          <p:spPr bwMode="auto">
            <a:xfrm>
              <a:off x="4661" y="1264"/>
              <a:ext cx="863" cy="288"/>
            </a:xfrm>
            <a:prstGeom prst="cube">
              <a:avLst>
                <a:gd name="adj" fmla="val 10764"/>
              </a:avLst>
            </a:prstGeom>
            <a:gradFill rotWithShape="0">
              <a:gsLst>
                <a:gs pos="0">
                  <a:srgbClr val="00CC99">
                    <a:alpha val="39999"/>
                  </a:srgbClr>
                </a:gs>
                <a:gs pos="100000">
                  <a:srgbClr val="FFFFFF"/>
                </a:gs>
              </a:gsLst>
              <a:lin ang="5400000" scaled="1"/>
            </a:gradFill>
            <a:ln w="9525">
              <a:solidFill>
                <a:srgbClr val="00CC99"/>
              </a:solidFill>
              <a:miter lim="800000"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b-NO" altLang="nb-NO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" pitchFamily="18" charset="0"/>
                  <a:cs typeface="Arial" charset="0"/>
                </a:rPr>
                <a:t>Sekretariatet for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b-NO" altLang="nb-NO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" pitchFamily="18" charset="0"/>
                  <a:cs typeface="Arial" charset="0"/>
                </a:rPr>
                <a:t>Konfliktr</a:t>
              </a:r>
              <a:r>
                <a:rPr kumimoji="0" lang="nb-NO" altLang="nb-NO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/>
                  <a:cs typeface="Arial" charset="0"/>
                </a:rPr>
                <a:t>å</a:t>
              </a:r>
              <a:r>
                <a:rPr kumimoji="0" lang="nb-NO" altLang="nb-NO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" pitchFamily="18" charset="0"/>
                  <a:cs typeface="Arial" charset="0"/>
                </a:rPr>
                <a:t>dene</a:t>
              </a:r>
            </a:p>
          </p:txBody>
        </p:sp>
        <p:sp>
          <p:nvSpPr>
            <p:cNvPr id="9" name="_s1045"/>
            <p:cNvSpPr>
              <a:spLocks noChangeArrowheads="1"/>
            </p:cNvSpPr>
            <p:nvPr/>
          </p:nvSpPr>
          <p:spPr bwMode="auto">
            <a:xfrm>
              <a:off x="1134" y="1696"/>
              <a:ext cx="863" cy="287"/>
            </a:xfrm>
            <a:prstGeom prst="cube">
              <a:avLst>
                <a:gd name="adj" fmla="val 10764"/>
              </a:avLst>
            </a:prstGeom>
            <a:gradFill rotWithShape="0">
              <a:gsLst>
                <a:gs pos="0">
                  <a:srgbClr val="3333CC">
                    <a:alpha val="39999"/>
                  </a:srgbClr>
                </a:gs>
                <a:gs pos="100000">
                  <a:srgbClr val="FFFFFF"/>
                </a:gs>
              </a:gsLst>
              <a:lin ang="5400000" scaled="1"/>
            </a:gradFill>
            <a:ln w="9525">
              <a:solidFill>
                <a:srgbClr val="3333CC"/>
              </a:solidFill>
              <a:miter lim="800000"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b-NO" altLang="nb-NO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" pitchFamily="18" charset="0"/>
                  <a:cs typeface="Arial" charset="0"/>
                </a:rPr>
                <a:t>22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b-NO" altLang="nb-NO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" pitchFamily="18" charset="0"/>
                  <a:cs typeface="Arial" charset="0"/>
                </a:rPr>
                <a:t>Konfliktr</a:t>
              </a:r>
              <a:r>
                <a:rPr kumimoji="0" lang="nb-NO" altLang="nb-NO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/>
                  <a:cs typeface="Arial" charset="0"/>
                </a:rPr>
                <a:t>å</a:t>
              </a:r>
              <a:r>
                <a:rPr kumimoji="0" lang="nb-NO" altLang="nb-NO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" pitchFamily="18" charset="0"/>
                  <a:cs typeface="Arial" charset="0"/>
                </a:rPr>
                <a:t>d</a:t>
              </a:r>
            </a:p>
          </p:txBody>
        </p:sp>
        <p:sp>
          <p:nvSpPr>
            <p:cNvPr id="10" name="_s1046"/>
            <p:cNvSpPr>
              <a:spLocks noChangeArrowheads="1"/>
            </p:cNvSpPr>
            <p:nvPr/>
          </p:nvSpPr>
          <p:spPr bwMode="auto">
            <a:xfrm>
              <a:off x="2141" y="1696"/>
              <a:ext cx="864" cy="288"/>
            </a:xfrm>
            <a:prstGeom prst="cube">
              <a:avLst>
                <a:gd name="adj" fmla="val 10764"/>
              </a:avLst>
            </a:prstGeom>
            <a:gradFill rotWithShape="0">
              <a:gsLst>
                <a:gs pos="0">
                  <a:srgbClr val="3333CC">
                    <a:alpha val="39999"/>
                  </a:srgbClr>
                </a:gs>
                <a:gs pos="100000">
                  <a:srgbClr val="FFFFFF"/>
                </a:gs>
              </a:gsLst>
              <a:lin ang="5400000" scaled="1"/>
            </a:gradFill>
            <a:ln w="9525">
              <a:solidFill>
                <a:srgbClr val="3333CC"/>
              </a:solidFill>
              <a:miter lim="800000"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b-NO" altLang="nb-NO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" pitchFamily="18" charset="0"/>
                  <a:cs typeface="Arial" charset="0"/>
                </a:rPr>
                <a:t>22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b-NO" altLang="nb-NO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" pitchFamily="18" charset="0"/>
                  <a:cs typeface="Arial" charset="0"/>
                </a:rPr>
                <a:t>Konfliktr</a:t>
              </a:r>
              <a:r>
                <a:rPr kumimoji="0" lang="nb-NO" altLang="nb-NO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/>
                  <a:cs typeface="Arial" charset="0"/>
                </a:rPr>
                <a:t>å</a:t>
              </a:r>
              <a:r>
                <a:rPr kumimoji="0" lang="nb-NO" altLang="nb-NO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" pitchFamily="18" charset="0"/>
                  <a:cs typeface="Arial" charset="0"/>
                </a:rPr>
                <a:t>d</a:t>
              </a:r>
            </a:p>
          </p:txBody>
        </p:sp>
        <p:sp>
          <p:nvSpPr>
            <p:cNvPr id="11" name="_s1047"/>
            <p:cNvSpPr>
              <a:spLocks noChangeArrowheads="1"/>
            </p:cNvSpPr>
            <p:nvPr/>
          </p:nvSpPr>
          <p:spPr bwMode="auto">
            <a:xfrm>
              <a:off x="3149" y="1696"/>
              <a:ext cx="864" cy="288"/>
            </a:xfrm>
            <a:prstGeom prst="cube">
              <a:avLst>
                <a:gd name="adj" fmla="val 10764"/>
              </a:avLst>
            </a:prstGeom>
            <a:gradFill rotWithShape="0">
              <a:gsLst>
                <a:gs pos="0">
                  <a:srgbClr val="3333CC">
                    <a:alpha val="39999"/>
                  </a:srgbClr>
                </a:gs>
                <a:gs pos="100000">
                  <a:srgbClr val="FFFFFF"/>
                </a:gs>
              </a:gsLst>
              <a:lin ang="5400000" scaled="1"/>
            </a:gradFill>
            <a:ln w="9525">
              <a:solidFill>
                <a:srgbClr val="3333CC"/>
              </a:solidFill>
              <a:miter lim="800000"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b-NO" altLang="nb-NO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" pitchFamily="18" charset="0"/>
                  <a:cs typeface="Arial" charset="0"/>
                </a:rPr>
                <a:t>22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b-NO" altLang="nb-NO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" pitchFamily="18" charset="0"/>
                  <a:cs typeface="Arial" charset="0"/>
                </a:rPr>
                <a:t>Konfliktr</a:t>
              </a:r>
              <a:r>
                <a:rPr kumimoji="0" lang="nb-NO" altLang="nb-NO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/>
                  <a:cs typeface="Arial" charset="0"/>
                </a:rPr>
                <a:t>å</a:t>
              </a:r>
              <a:r>
                <a:rPr kumimoji="0" lang="nb-NO" altLang="nb-NO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" pitchFamily="18" charset="0"/>
                  <a:cs typeface="Arial" charset="0"/>
                </a:rPr>
                <a:t>d</a:t>
              </a:r>
            </a:p>
          </p:txBody>
        </p:sp>
        <p:sp>
          <p:nvSpPr>
            <p:cNvPr id="12" name="_s1048"/>
            <p:cNvSpPr>
              <a:spLocks noChangeArrowheads="1"/>
            </p:cNvSpPr>
            <p:nvPr/>
          </p:nvSpPr>
          <p:spPr bwMode="auto">
            <a:xfrm>
              <a:off x="4157" y="1696"/>
              <a:ext cx="864" cy="288"/>
            </a:xfrm>
            <a:prstGeom prst="cube">
              <a:avLst>
                <a:gd name="adj" fmla="val 10764"/>
              </a:avLst>
            </a:prstGeom>
            <a:gradFill rotWithShape="0">
              <a:gsLst>
                <a:gs pos="0">
                  <a:srgbClr val="3333CC">
                    <a:alpha val="39999"/>
                  </a:srgbClr>
                </a:gs>
                <a:gs pos="100000">
                  <a:srgbClr val="FFFFFF"/>
                </a:gs>
              </a:gsLst>
              <a:lin ang="5400000" scaled="1"/>
            </a:gradFill>
            <a:ln w="9525">
              <a:solidFill>
                <a:srgbClr val="3333CC"/>
              </a:solidFill>
              <a:miter lim="800000"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b-NO" altLang="nb-NO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" pitchFamily="18" charset="0"/>
                  <a:cs typeface="Arial" charset="0"/>
                </a:rPr>
                <a:t>22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b-NO" altLang="nb-NO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" pitchFamily="18" charset="0"/>
                  <a:cs typeface="Arial" charset="0"/>
                </a:rPr>
                <a:t>Konfliktr</a:t>
              </a:r>
              <a:r>
                <a:rPr kumimoji="0" lang="nb-NO" altLang="nb-NO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/>
                  <a:cs typeface="Arial" charset="0"/>
                </a:rPr>
                <a:t>å</a:t>
              </a:r>
              <a:r>
                <a:rPr kumimoji="0" lang="nb-NO" altLang="nb-NO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" pitchFamily="18" charset="0"/>
                  <a:cs typeface="Arial" charset="0"/>
                </a:rPr>
                <a:t>d</a:t>
              </a:r>
            </a:p>
          </p:txBody>
        </p:sp>
        <p:sp>
          <p:nvSpPr>
            <p:cNvPr id="13" name="_s1049"/>
            <p:cNvSpPr>
              <a:spLocks noChangeArrowheads="1"/>
            </p:cNvSpPr>
            <p:nvPr/>
          </p:nvSpPr>
          <p:spPr bwMode="auto">
            <a:xfrm>
              <a:off x="5165" y="1696"/>
              <a:ext cx="863" cy="288"/>
            </a:xfrm>
            <a:prstGeom prst="cube">
              <a:avLst>
                <a:gd name="adj" fmla="val 10764"/>
              </a:avLst>
            </a:prstGeom>
            <a:gradFill rotWithShape="0">
              <a:gsLst>
                <a:gs pos="0">
                  <a:srgbClr val="3333CC">
                    <a:alpha val="39999"/>
                  </a:srgbClr>
                </a:gs>
                <a:gs pos="100000">
                  <a:srgbClr val="FFFFFF"/>
                </a:gs>
              </a:gsLst>
              <a:lin ang="5400000" scaled="1"/>
            </a:gradFill>
            <a:ln w="9525">
              <a:solidFill>
                <a:srgbClr val="3333CC"/>
              </a:solidFill>
              <a:miter lim="800000"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b-NO" altLang="nb-NO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" pitchFamily="18" charset="0"/>
                  <a:cs typeface="Arial" charset="0"/>
                </a:rPr>
                <a:t>22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b-NO" altLang="nb-NO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" pitchFamily="18" charset="0"/>
                  <a:cs typeface="Arial" charset="0"/>
                </a:rPr>
                <a:t>Konfliktr</a:t>
              </a:r>
              <a:r>
                <a:rPr kumimoji="0" lang="nb-NO" altLang="nb-NO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/>
                  <a:cs typeface="Arial" charset="0"/>
                </a:rPr>
                <a:t>å</a:t>
              </a:r>
              <a:r>
                <a:rPr kumimoji="0" lang="nb-NO" altLang="nb-NO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" pitchFamily="18" charset="0"/>
                  <a:cs typeface="Arial" charset="0"/>
                </a:rPr>
                <a:t>d</a:t>
              </a:r>
            </a:p>
          </p:txBody>
        </p:sp>
        <p:sp>
          <p:nvSpPr>
            <p:cNvPr id="14" name="_s1050"/>
            <p:cNvSpPr>
              <a:spLocks noChangeArrowheads="1"/>
            </p:cNvSpPr>
            <p:nvPr/>
          </p:nvSpPr>
          <p:spPr bwMode="auto">
            <a:xfrm>
              <a:off x="6172" y="1696"/>
              <a:ext cx="863" cy="288"/>
            </a:xfrm>
            <a:prstGeom prst="cube">
              <a:avLst>
                <a:gd name="adj" fmla="val 10764"/>
              </a:avLst>
            </a:prstGeom>
            <a:gradFill rotWithShape="0">
              <a:gsLst>
                <a:gs pos="0">
                  <a:srgbClr val="3333CC">
                    <a:alpha val="39999"/>
                  </a:srgbClr>
                </a:gs>
                <a:gs pos="100000">
                  <a:srgbClr val="FFFFFF"/>
                </a:gs>
              </a:gsLst>
              <a:lin ang="5400000" scaled="1"/>
            </a:gradFill>
            <a:ln w="9525">
              <a:solidFill>
                <a:srgbClr val="3333CC"/>
              </a:solidFill>
              <a:miter lim="800000"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b-NO" altLang="nb-NO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" pitchFamily="18" charset="0"/>
                  <a:cs typeface="Arial" charset="0"/>
                </a:rPr>
                <a:t>22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b-NO" altLang="nb-NO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" pitchFamily="18" charset="0"/>
                  <a:cs typeface="Arial" charset="0"/>
                </a:rPr>
                <a:t>Konfliktr</a:t>
              </a:r>
              <a:r>
                <a:rPr kumimoji="0" lang="nb-NO" altLang="nb-NO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/>
                  <a:cs typeface="Arial" charset="0"/>
                </a:rPr>
                <a:t>å</a:t>
              </a:r>
              <a:r>
                <a:rPr kumimoji="0" lang="nb-NO" altLang="nb-NO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" pitchFamily="18" charset="0"/>
                  <a:cs typeface="Arial" charset="0"/>
                </a:rPr>
                <a:t>d</a:t>
              </a:r>
            </a:p>
          </p:txBody>
        </p:sp>
        <p:sp>
          <p:nvSpPr>
            <p:cNvPr id="15" name="_s1051"/>
            <p:cNvSpPr>
              <a:spLocks noChangeArrowheads="1"/>
            </p:cNvSpPr>
            <p:nvPr/>
          </p:nvSpPr>
          <p:spPr bwMode="auto">
            <a:xfrm>
              <a:off x="7179" y="1696"/>
              <a:ext cx="863" cy="288"/>
            </a:xfrm>
            <a:prstGeom prst="cube">
              <a:avLst>
                <a:gd name="adj" fmla="val 10764"/>
              </a:avLst>
            </a:prstGeom>
            <a:gradFill rotWithShape="0">
              <a:gsLst>
                <a:gs pos="0">
                  <a:srgbClr val="3333CC">
                    <a:alpha val="39999"/>
                  </a:srgbClr>
                </a:gs>
                <a:gs pos="100000">
                  <a:srgbClr val="FFFFFF"/>
                </a:gs>
              </a:gsLst>
              <a:lin ang="5400000" scaled="1"/>
            </a:gradFill>
            <a:ln w="9525">
              <a:solidFill>
                <a:srgbClr val="3333CC"/>
              </a:solidFill>
              <a:miter lim="800000"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b-NO" altLang="nb-NO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" pitchFamily="18" charset="0"/>
                  <a:cs typeface="Arial" charset="0"/>
                </a:rPr>
                <a:t>22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b-NO" altLang="nb-NO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" pitchFamily="18" charset="0"/>
                  <a:cs typeface="Arial" charset="0"/>
                </a:rPr>
                <a:t>Konfliktr</a:t>
              </a:r>
              <a:r>
                <a:rPr kumimoji="0" lang="nb-NO" altLang="nb-NO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/>
                  <a:cs typeface="Arial" charset="0"/>
                </a:rPr>
                <a:t>å</a:t>
              </a:r>
              <a:r>
                <a:rPr kumimoji="0" lang="nb-NO" altLang="nb-NO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" pitchFamily="18" charset="0"/>
                  <a:cs typeface="Arial" charset="0"/>
                </a:rPr>
                <a:t>d</a:t>
              </a:r>
            </a:p>
          </p:txBody>
        </p:sp>
        <p:sp>
          <p:nvSpPr>
            <p:cNvPr id="16" name="_s1052"/>
            <p:cNvSpPr>
              <a:spLocks noChangeArrowheads="1"/>
            </p:cNvSpPr>
            <p:nvPr/>
          </p:nvSpPr>
          <p:spPr bwMode="auto">
            <a:xfrm>
              <a:off x="8186" y="1696"/>
              <a:ext cx="864" cy="288"/>
            </a:xfrm>
            <a:prstGeom prst="cube">
              <a:avLst>
                <a:gd name="adj" fmla="val 10764"/>
              </a:avLst>
            </a:prstGeom>
            <a:gradFill rotWithShape="0">
              <a:gsLst>
                <a:gs pos="0">
                  <a:srgbClr val="3333CC">
                    <a:alpha val="39999"/>
                  </a:srgbClr>
                </a:gs>
                <a:gs pos="100000">
                  <a:srgbClr val="FFFFFF"/>
                </a:gs>
              </a:gsLst>
              <a:lin ang="5400000" scaled="1"/>
            </a:gradFill>
            <a:ln w="9525">
              <a:solidFill>
                <a:srgbClr val="3333CC"/>
              </a:solidFill>
              <a:miter lim="800000"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b-NO" altLang="nb-NO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" pitchFamily="18" charset="0"/>
                  <a:cs typeface="Arial" charset="0"/>
                </a:rPr>
                <a:t>22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b-NO" altLang="nb-NO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" pitchFamily="18" charset="0"/>
                  <a:cs typeface="Arial" charset="0"/>
                </a:rPr>
                <a:t>Konfliktr</a:t>
              </a:r>
              <a:r>
                <a:rPr kumimoji="0" lang="nb-NO" altLang="nb-NO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/>
                  <a:cs typeface="Arial" charset="0"/>
                </a:rPr>
                <a:t>å</a:t>
              </a:r>
              <a:r>
                <a:rPr kumimoji="0" lang="nb-NO" altLang="nb-NO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" pitchFamily="18" charset="0"/>
                  <a:cs typeface="Arial" charset="0"/>
                </a:rPr>
                <a:t>d</a:t>
              </a:r>
            </a:p>
          </p:txBody>
        </p:sp>
        <p:sp>
          <p:nvSpPr>
            <p:cNvPr id="17" name="_s1053"/>
            <p:cNvSpPr>
              <a:spLocks noChangeArrowheads="1"/>
            </p:cNvSpPr>
            <p:nvPr/>
          </p:nvSpPr>
          <p:spPr bwMode="auto">
            <a:xfrm>
              <a:off x="1134" y="2128"/>
              <a:ext cx="863" cy="288"/>
            </a:xfrm>
            <a:prstGeom prst="cube">
              <a:avLst>
                <a:gd name="adj" fmla="val 10764"/>
              </a:avLst>
            </a:prstGeom>
            <a:gradFill rotWithShape="0">
              <a:gsLst>
                <a:gs pos="0">
                  <a:srgbClr val="CCCCFF">
                    <a:alpha val="39999"/>
                  </a:srgbClr>
                </a:gs>
                <a:gs pos="100000">
                  <a:srgbClr val="FFFFFF"/>
                </a:gs>
              </a:gsLst>
              <a:lin ang="5400000" scaled="1"/>
            </a:gradFill>
            <a:ln w="9525">
              <a:solidFill>
                <a:srgbClr val="CCCCFF"/>
              </a:solidFill>
              <a:miter lim="800000"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b-NO" altLang="nb-NO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" pitchFamily="18" charset="0"/>
                  <a:cs typeface="Arial" charset="0"/>
                </a:rPr>
                <a:t>Totalt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b-NO" altLang="nb-NO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" pitchFamily="18" charset="0"/>
                  <a:cs typeface="Arial" charset="0"/>
                </a:rPr>
                <a:t>600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b-NO" altLang="nb-NO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" pitchFamily="18" charset="0"/>
                  <a:cs typeface="Arial" charset="0"/>
                </a:rPr>
                <a:t>meglere</a:t>
              </a:r>
            </a:p>
          </p:txBody>
        </p:sp>
        <p:sp>
          <p:nvSpPr>
            <p:cNvPr id="18" name="_s1054"/>
            <p:cNvSpPr>
              <a:spLocks noChangeArrowheads="1"/>
            </p:cNvSpPr>
            <p:nvPr/>
          </p:nvSpPr>
          <p:spPr bwMode="auto">
            <a:xfrm>
              <a:off x="2142" y="2128"/>
              <a:ext cx="863" cy="288"/>
            </a:xfrm>
            <a:prstGeom prst="cube">
              <a:avLst>
                <a:gd name="adj" fmla="val 10764"/>
              </a:avLst>
            </a:prstGeom>
            <a:gradFill rotWithShape="0">
              <a:gsLst>
                <a:gs pos="0">
                  <a:srgbClr val="CCCCFF">
                    <a:alpha val="39999"/>
                  </a:srgbClr>
                </a:gs>
                <a:gs pos="100000">
                  <a:srgbClr val="FFFFFF"/>
                </a:gs>
              </a:gsLst>
              <a:lin ang="5400000" scaled="1"/>
            </a:gradFill>
            <a:ln w="9525">
              <a:solidFill>
                <a:srgbClr val="CCCCFF"/>
              </a:solidFill>
              <a:miter lim="800000"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b-NO" altLang="nb-NO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" pitchFamily="18" charset="0"/>
                  <a:cs typeface="Arial" charset="0"/>
                </a:rPr>
                <a:t>Meglere</a:t>
              </a:r>
            </a:p>
          </p:txBody>
        </p:sp>
        <p:sp>
          <p:nvSpPr>
            <p:cNvPr id="19" name="_s1055"/>
            <p:cNvSpPr>
              <a:spLocks noChangeArrowheads="1"/>
            </p:cNvSpPr>
            <p:nvPr/>
          </p:nvSpPr>
          <p:spPr bwMode="auto">
            <a:xfrm>
              <a:off x="3150" y="2128"/>
              <a:ext cx="863" cy="288"/>
            </a:xfrm>
            <a:prstGeom prst="cube">
              <a:avLst>
                <a:gd name="adj" fmla="val 10764"/>
              </a:avLst>
            </a:prstGeom>
            <a:gradFill rotWithShape="0">
              <a:gsLst>
                <a:gs pos="0">
                  <a:srgbClr val="CCCCFF">
                    <a:alpha val="39999"/>
                  </a:srgbClr>
                </a:gs>
                <a:gs pos="100000">
                  <a:srgbClr val="FFFFFF"/>
                </a:gs>
              </a:gsLst>
              <a:lin ang="5400000" scaled="1"/>
            </a:gradFill>
            <a:ln w="9525">
              <a:solidFill>
                <a:srgbClr val="CCCCFF"/>
              </a:solidFill>
              <a:miter lim="800000"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b-NO" altLang="nb-NO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" pitchFamily="18" charset="0"/>
                  <a:cs typeface="Arial" charset="0"/>
                </a:rPr>
                <a:t>Meglere</a:t>
              </a:r>
            </a:p>
          </p:txBody>
        </p:sp>
        <p:sp>
          <p:nvSpPr>
            <p:cNvPr id="20" name="_s1056"/>
            <p:cNvSpPr>
              <a:spLocks noChangeArrowheads="1"/>
            </p:cNvSpPr>
            <p:nvPr/>
          </p:nvSpPr>
          <p:spPr bwMode="auto">
            <a:xfrm>
              <a:off x="4158" y="2128"/>
              <a:ext cx="863" cy="288"/>
            </a:xfrm>
            <a:prstGeom prst="cube">
              <a:avLst>
                <a:gd name="adj" fmla="val 10764"/>
              </a:avLst>
            </a:prstGeom>
            <a:gradFill rotWithShape="0">
              <a:gsLst>
                <a:gs pos="0">
                  <a:srgbClr val="CCCCFF">
                    <a:alpha val="39999"/>
                  </a:srgbClr>
                </a:gs>
                <a:gs pos="100000">
                  <a:srgbClr val="FFFFFF"/>
                </a:gs>
              </a:gsLst>
              <a:lin ang="5400000" scaled="1"/>
            </a:gradFill>
            <a:ln w="9525">
              <a:solidFill>
                <a:srgbClr val="CCCCFF"/>
              </a:solidFill>
              <a:miter lim="800000"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b-NO" altLang="nb-NO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" pitchFamily="18" charset="0"/>
                  <a:cs typeface="Arial" charset="0"/>
                </a:rPr>
                <a:t>Meglere</a:t>
              </a:r>
            </a:p>
          </p:txBody>
        </p:sp>
        <p:sp>
          <p:nvSpPr>
            <p:cNvPr id="21" name="_s1057"/>
            <p:cNvSpPr>
              <a:spLocks noChangeArrowheads="1"/>
            </p:cNvSpPr>
            <p:nvPr/>
          </p:nvSpPr>
          <p:spPr bwMode="auto">
            <a:xfrm>
              <a:off x="5165" y="2128"/>
              <a:ext cx="863" cy="288"/>
            </a:xfrm>
            <a:prstGeom prst="cube">
              <a:avLst>
                <a:gd name="adj" fmla="val 10764"/>
              </a:avLst>
            </a:prstGeom>
            <a:gradFill rotWithShape="0">
              <a:gsLst>
                <a:gs pos="0">
                  <a:srgbClr val="CCCCFF">
                    <a:alpha val="39999"/>
                  </a:srgbClr>
                </a:gs>
                <a:gs pos="100000">
                  <a:srgbClr val="FFFFFF"/>
                </a:gs>
              </a:gsLst>
              <a:lin ang="5400000" scaled="1"/>
            </a:gradFill>
            <a:ln w="9525">
              <a:solidFill>
                <a:srgbClr val="CCCCFF"/>
              </a:solidFill>
              <a:miter lim="800000"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b-NO" altLang="nb-NO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" pitchFamily="18" charset="0"/>
                  <a:cs typeface="Arial" charset="0"/>
                </a:rPr>
                <a:t>Meglere</a:t>
              </a:r>
            </a:p>
          </p:txBody>
        </p:sp>
        <p:sp>
          <p:nvSpPr>
            <p:cNvPr id="22" name="_s1058"/>
            <p:cNvSpPr>
              <a:spLocks noChangeArrowheads="1"/>
            </p:cNvSpPr>
            <p:nvPr/>
          </p:nvSpPr>
          <p:spPr bwMode="auto">
            <a:xfrm>
              <a:off x="6172" y="2128"/>
              <a:ext cx="863" cy="288"/>
            </a:xfrm>
            <a:prstGeom prst="cube">
              <a:avLst>
                <a:gd name="adj" fmla="val 10764"/>
              </a:avLst>
            </a:prstGeom>
            <a:gradFill rotWithShape="0">
              <a:gsLst>
                <a:gs pos="0">
                  <a:srgbClr val="CCCCFF">
                    <a:alpha val="39999"/>
                  </a:srgbClr>
                </a:gs>
                <a:gs pos="100000">
                  <a:srgbClr val="FFFFFF"/>
                </a:gs>
              </a:gsLst>
              <a:lin ang="5400000" scaled="1"/>
            </a:gradFill>
            <a:ln w="9525">
              <a:solidFill>
                <a:srgbClr val="CCCCFF"/>
              </a:solidFill>
              <a:miter lim="800000"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b-NO" altLang="nb-NO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" pitchFamily="18" charset="0"/>
                  <a:cs typeface="Arial" charset="0"/>
                </a:rPr>
                <a:t>Meglere</a:t>
              </a:r>
            </a:p>
          </p:txBody>
        </p:sp>
        <p:sp>
          <p:nvSpPr>
            <p:cNvPr id="23" name="_s1059"/>
            <p:cNvSpPr>
              <a:spLocks noChangeArrowheads="1"/>
            </p:cNvSpPr>
            <p:nvPr/>
          </p:nvSpPr>
          <p:spPr bwMode="auto">
            <a:xfrm>
              <a:off x="7179" y="2128"/>
              <a:ext cx="863" cy="288"/>
            </a:xfrm>
            <a:prstGeom prst="cube">
              <a:avLst>
                <a:gd name="adj" fmla="val 10764"/>
              </a:avLst>
            </a:prstGeom>
            <a:gradFill rotWithShape="0">
              <a:gsLst>
                <a:gs pos="0">
                  <a:srgbClr val="CCCCFF">
                    <a:alpha val="39999"/>
                  </a:srgbClr>
                </a:gs>
                <a:gs pos="100000">
                  <a:srgbClr val="FFFFFF"/>
                </a:gs>
              </a:gsLst>
              <a:lin ang="5400000" scaled="1"/>
            </a:gradFill>
            <a:ln w="9525">
              <a:solidFill>
                <a:srgbClr val="CCCCFF"/>
              </a:solidFill>
              <a:miter lim="800000"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b-NO" altLang="nb-NO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" pitchFamily="18" charset="0"/>
                  <a:cs typeface="Arial" charset="0"/>
                </a:rPr>
                <a:t>Meglere</a:t>
              </a:r>
            </a:p>
          </p:txBody>
        </p:sp>
        <p:sp>
          <p:nvSpPr>
            <p:cNvPr id="24" name="_s1060"/>
            <p:cNvSpPr>
              <a:spLocks noChangeArrowheads="1"/>
            </p:cNvSpPr>
            <p:nvPr/>
          </p:nvSpPr>
          <p:spPr bwMode="auto">
            <a:xfrm>
              <a:off x="8187" y="2128"/>
              <a:ext cx="863" cy="288"/>
            </a:xfrm>
            <a:prstGeom prst="cube">
              <a:avLst>
                <a:gd name="adj" fmla="val 10764"/>
              </a:avLst>
            </a:prstGeom>
            <a:gradFill rotWithShape="0">
              <a:gsLst>
                <a:gs pos="0">
                  <a:srgbClr val="CCCCFF">
                    <a:alpha val="39999"/>
                  </a:srgbClr>
                </a:gs>
                <a:gs pos="100000">
                  <a:srgbClr val="FFFFFF"/>
                </a:gs>
              </a:gsLst>
              <a:lin ang="5400000" scaled="1"/>
            </a:gradFill>
            <a:ln w="9525">
              <a:solidFill>
                <a:srgbClr val="CCCCFF"/>
              </a:solidFill>
              <a:miter lim="800000"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b-NO" altLang="nb-NO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" pitchFamily="18" charset="0"/>
                  <a:cs typeface="Arial" charset="0"/>
                </a:rPr>
                <a:t>Meglere</a:t>
              </a:r>
            </a:p>
          </p:txBody>
        </p:sp>
      </p:grpSp>
      <p:sp>
        <p:nvSpPr>
          <p:cNvPr id="5" name="Rectangle 47"/>
          <p:cNvSpPr>
            <a:spLocks noChangeArrowheads="1"/>
          </p:cNvSpPr>
          <p:nvPr/>
        </p:nvSpPr>
        <p:spPr bwMode="auto">
          <a:xfrm>
            <a:off x="4155046" y="1133342"/>
            <a:ext cx="2311869" cy="1049472"/>
          </a:xfrm>
          <a:prstGeom prst="rect">
            <a:avLst/>
          </a:prstGeom>
          <a:solidFill>
            <a:srgbClr val="33CCCC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808080"/>
            </a:extrusionClr>
          </a:sp3d>
        </p:spPr>
        <p:txBody>
          <a:bodyPr wrap="none" anchor="ctr">
            <a:flatTx/>
          </a:bodyPr>
          <a:lstStyle>
            <a:lvl1pPr>
              <a:spcBef>
                <a:spcPct val="20000"/>
              </a:spcBef>
              <a:buClr>
                <a:srgbClr val="B9BBBD"/>
              </a:buClr>
              <a:buSzPct val="100000"/>
              <a:buFont typeface="Monotype Sorts" charset="2"/>
              <a:buChar char="l"/>
              <a:defRPr b="1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30A3A0"/>
              </a:buClr>
              <a:buSzPct val="100000"/>
              <a:buFont typeface="Monotype Sorts" charset="2"/>
              <a:buChar char="l"/>
              <a:defRPr sz="17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9BBBD"/>
              </a:buClr>
              <a:buSzPct val="100000"/>
              <a:buFont typeface="Monotype Sorts" charset="2"/>
              <a:buChar char="l"/>
              <a:defRPr sz="1400" b="1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0A3A0"/>
              </a:buClr>
              <a:buSzPct val="100000"/>
              <a:buFont typeface="Monotype Sorts" charset="2"/>
              <a:buChar char="l"/>
              <a:defRPr sz="12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B9BBBD"/>
              </a:buClr>
              <a:buSzPct val="100000"/>
              <a:buFont typeface="Monotype Sorts" charset="2"/>
              <a:buChar char="l"/>
              <a:defRPr sz="1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9BBBD"/>
              </a:buClr>
              <a:buSzPct val="100000"/>
              <a:buFont typeface="Monotype Sorts" charset="2"/>
              <a:buChar char="l"/>
              <a:defRPr sz="1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9BBBD"/>
              </a:buClr>
              <a:buSzPct val="100000"/>
              <a:buFont typeface="Monotype Sorts" charset="2"/>
              <a:buChar char="l"/>
              <a:defRPr sz="1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9BBBD"/>
              </a:buClr>
              <a:buSzPct val="100000"/>
              <a:buFont typeface="Monotype Sorts" charset="2"/>
              <a:buChar char="l"/>
              <a:defRPr sz="1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9BBBD"/>
              </a:buClr>
              <a:buSzPct val="100000"/>
              <a:buFont typeface="Monotype Sorts" charset="2"/>
              <a:buChar char="l"/>
              <a:defRPr sz="1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altLang="nb-NO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cs typeface="Arial" charset="0"/>
              </a:rPr>
              <a:t>Justis- og 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altLang="nb-NO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cs typeface="Arial" charset="0"/>
              </a:rPr>
              <a:t>Beredskapsdepartementet</a:t>
            </a:r>
          </a:p>
        </p:txBody>
      </p:sp>
      <p:pic>
        <p:nvPicPr>
          <p:cNvPr id="6" name="Plassholder for innhold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7988" y="176273"/>
            <a:ext cx="4076700" cy="103822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9298546" y="2276475"/>
            <a:ext cx="244698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400" dirty="0" smtClean="0"/>
              <a:t>Ny </a:t>
            </a:r>
            <a:r>
              <a:rPr lang="nb-NO" sz="2400" dirty="0" err="1" smtClean="0"/>
              <a:t>konliktrådslov</a:t>
            </a:r>
            <a:r>
              <a:rPr lang="nb-NO" sz="2400" dirty="0" smtClean="0"/>
              <a:t> 1.juli 2014</a:t>
            </a:r>
            <a:endParaRPr lang="nb-NO" sz="2400" dirty="0"/>
          </a:p>
        </p:txBody>
      </p:sp>
    </p:spTree>
    <p:extLst>
      <p:ext uri="{BB962C8B-B14F-4D97-AF65-F5344CB8AC3E}">
        <p14:creationId xmlns:p14="http://schemas.microsoft.com/office/powerpoint/2010/main" val="2625113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430215" y="161071"/>
            <a:ext cx="7906968" cy="766208"/>
          </a:xfrm>
        </p:spPr>
        <p:txBody>
          <a:bodyPr>
            <a:normAutofit fontScale="90000"/>
          </a:bodyPr>
          <a:lstStyle/>
          <a:p>
            <a:r>
              <a:rPr lang="nb-NO" dirty="0" smtClean="0"/>
              <a:t>Sakstyper</a:t>
            </a:r>
            <a:endParaRPr lang="nb-NO" dirty="0"/>
          </a:p>
        </p:txBody>
      </p:sp>
      <p:pic>
        <p:nvPicPr>
          <p:cNvPr id="4" name="Bild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2861" y="953038"/>
            <a:ext cx="7970080" cy="5778442"/>
          </a:xfrm>
          <a:prstGeom prst="rect">
            <a:avLst/>
          </a:prstGeom>
        </p:spPr>
      </p:pic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b-NO" dirty="0"/>
          </a:p>
        </p:txBody>
      </p:sp>
      <p:pic>
        <p:nvPicPr>
          <p:cNvPr id="5" name="Bild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3866" y="161071"/>
            <a:ext cx="4076700" cy="1038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2482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643128" y="2069465"/>
            <a:ext cx="10515600" cy="4351338"/>
          </a:xfrm>
        </p:spPr>
        <p:txBody>
          <a:bodyPr>
            <a:noAutofit/>
          </a:bodyPr>
          <a:lstStyle/>
          <a:p>
            <a:pPr lvl="0"/>
            <a:r>
              <a:rPr lang="nb-NO" dirty="0"/>
              <a:t>Upartisk ståsted (også opp mot de offentlige instanser som deltar)</a:t>
            </a:r>
          </a:p>
          <a:p>
            <a:pPr lvl="0"/>
            <a:r>
              <a:rPr lang="nb-NO" dirty="0"/>
              <a:t>Tydelig møteledelse</a:t>
            </a:r>
          </a:p>
          <a:p>
            <a:pPr lvl="0"/>
            <a:r>
              <a:rPr lang="nb-NO" dirty="0"/>
              <a:t>Gode spørsmål/oppsummeringer</a:t>
            </a:r>
          </a:p>
          <a:p>
            <a:pPr lvl="0"/>
            <a:r>
              <a:rPr lang="nb-NO" dirty="0"/>
              <a:t>Fokus på maktbalanse</a:t>
            </a:r>
          </a:p>
          <a:p>
            <a:pPr lvl="0"/>
            <a:r>
              <a:rPr lang="nb-NO" dirty="0"/>
              <a:t>Fokus offentlig/privat nettverk (Hvem kan bidra med gode løsninger?)</a:t>
            </a:r>
          </a:p>
          <a:p>
            <a:pPr lvl="0"/>
            <a:r>
              <a:rPr lang="nb-NO" dirty="0"/>
              <a:t>Gode forberedende møter</a:t>
            </a:r>
          </a:p>
          <a:p>
            <a:pPr lvl="0"/>
            <a:r>
              <a:rPr lang="nb-NO" dirty="0"/>
              <a:t>Skrive avtaler </a:t>
            </a:r>
          </a:p>
          <a:p>
            <a:pPr lvl="0"/>
            <a:r>
              <a:rPr lang="nb-NO" dirty="0"/>
              <a:t>Oppfølging over tid</a:t>
            </a:r>
          </a:p>
          <a:p>
            <a:endParaRPr lang="nb-NO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lassholder for innhol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7988" y="176273"/>
            <a:ext cx="4076700" cy="1038225"/>
          </a:xfrm>
        </p:spPr>
      </p:pic>
      <p:sp>
        <p:nvSpPr>
          <p:cNvPr id="5" name="Tit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Konfliktrådet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260573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Hva er mekling og </a:t>
            </a:r>
            <a:br>
              <a:rPr lang="nb-NO" dirty="0" smtClean="0"/>
            </a:br>
            <a:r>
              <a:rPr lang="nb-NO" dirty="0" smtClean="0"/>
              <a:t>meklingsmøter 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altLang="nb-NO" dirty="0" smtClean="0"/>
              <a:t>Mekling </a:t>
            </a:r>
            <a:r>
              <a:rPr lang="nb-NO" altLang="nb-NO" dirty="0"/>
              <a:t>er et møte mellom to eller flere personer i konflikt.  </a:t>
            </a:r>
            <a:r>
              <a:rPr lang="nb-NO" altLang="nb-NO" dirty="0" smtClean="0"/>
              <a:t>Mekleren </a:t>
            </a:r>
            <a:r>
              <a:rPr lang="nb-NO" altLang="nb-NO" dirty="0"/>
              <a:t>sikrer at det blir snakket om det man er uenig om og om de følger det har hatt for den enkelte</a:t>
            </a:r>
          </a:p>
          <a:p>
            <a:endParaRPr lang="nb-NO" dirty="0" smtClean="0"/>
          </a:p>
          <a:p>
            <a:r>
              <a:rPr lang="nb-NO" altLang="nb-NO" dirty="0"/>
              <a:t>I </a:t>
            </a:r>
            <a:r>
              <a:rPr lang="nb-NO" altLang="nb-NO" dirty="0" smtClean="0"/>
              <a:t>mekling </a:t>
            </a:r>
            <a:r>
              <a:rPr lang="nb-NO" altLang="nb-NO" dirty="0"/>
              <a:t>søker man ved å snakke sammen, å nå inn til kjernen i konflikten, slik at partene forstår hverandres handlinger eller synspunkter på konflikten.  </a:t>
            </a:r>
          </a:p>
          <a:p>
            <a:endParaRPr lang="nb-NO" dirty="0"/>
          </a:p>
        </p:txBody>
      </p:sp>
      <p:pic>
        <p:nvPicPr>
          <p:cNvPr id="4" name="Plassholder for innhol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7988" y="176273"/>
            <a:ext cx="4076700" cy="1038225"/>
          </a:xfrm>
        </p:spPr>
      </p:pic>
    </p:spTree>
    <p:extLst>
      <p:ext uri="{BB962C8B-B14F-4D97-AF65-F5344CB8AC3E}">
        <p14:creationId xmlns:p14="http://schemas.microsoft.com/office/powerpoint/2010/main" val="1628569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Hva innebærer meklerrollen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altLang="nb-NO" dirty="0" smtClean="0"/>
              <a:t>Mekleren </a:t>
            </a:r>
            <a:r>
              <a:rPr lang="nb-NO" altLang="nb-NO" b="1" dirty="0"/>
              <a:t>er ikke</a:t>
            </a:r>
            <a:r>
              <a:rPr lang="nb-NO" altLang="nb-NO" dirty="0"/>
              <a:t> </a:t>
            </a:r>
            <a:r>
              <a:rPr lang="nb-NO" altLang="nb-NO" dirty="0" smtClean="0"/>
              <a:t>dommer</a:t>
            </a:r>
          </a:p>
          <a:p>
            <a:r>
              <a:rPr lang="nb-NO" altLang="nb-NO" dirty="0" smtClean="0"/>
              <a:t>Mekleren </a:t>
            </a:r>
            <a:r>
              <a:rPr lang="nb-NO" altLang="nb-NO" b="1" dirty="0"/>
              <a:t>er ikke</a:t>
            </a:r>
            <a:r>
              <a:rPr lang="nb-NO" altLang="nb-NO" dirty="0"/>
              <a:t> behandler/terapeut</a:t>
            </a:r>
          </a:p>
          <a:p>
            <a:r>
              <a:rPr lang="nb-NO" altLang="nb-NO" dirty="0" smtClean="0"/>
              <a:t>Mekleren </a:t>
            </a:r>
            <a:r>
              <a:rPr lang="nb-NO" altLang="nb-NO" dirty="0"/>
              <a:t>er prosessleder</a:t>
            </a:r>
          </a:p>
          <a:p>
            <a:r>
              <a:rPr lang="nb-NO" altLang="nb-NO" dirty="0" smtClean="0"/>
              <a:t>Mekleren </a:t>
            </a:r>
            <a:r>
              <a:rPr lang="nb-NO" altLang="nb-NO" dirty="0"/>
              <a:t>er </a:t>
            </a:r>
            <a:r>
              <a:rPr lang="nb-NO" altLang="nb-NO" dirty="0" smtClean="0"/>
              <a:t>upartisk og har taushetsplikt</a:t>
            </a:r>
            <a:endParaRPr lang="nb-NO" altLang="nb-NO" dirty="0"/>
          </a:p>
        </p:txBody>
      </p:sp>
      <p:pic>
        <p:nvPicPr>
          <p:cNvPr id="4" name="Plassholder for innhol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7988" y="176273"/>
            <a:ext cx="4076700" cy="1038225"/>
          </a:xfrm>
        </p:spPr>
      </p:pic>
    </p:spTree>
    <p:extLst>
      <p:ext uri="{BB962C8B-B14F-4D97-AF65-F5344CB8AC3E}">
        <p14:creationId xmlns:p14="http://schemas.microsoft.com/office/powerpoint/2010/main" val="4144259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Målet med møtene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altLang="nb-NO" dirty="0">
                <a:cs typeface="Arial" panose="020B0604020202020204" pitchFamily="34" charset="0"/>
              </a:rPr>
              <a:t>Møtes ansikt til ansikt</a:t>
            </a:r>
          </a:p>
          <a:p>
            <a:r>
              <a:rPr lang="nb-NO" altLang="nb-NO" dirty="0">
                <a:cs typeface="Arial" panose="020B0604020202020204" pitchFamily="34" charset="0"/>
              </a:rPr>
              <a:t>Dialog</a:t>
            </a:r>
          </a:p>
          <a:p>
            <a:r>
              <a:rPr lang="nb-NO" altLang="nb-NO" dirty="0">
                <a:cs typeface="Arial" panose="020B0604020202020204" pitchFamily="34" charset="0"/>
              </a:rPr>
              <a:t>Stille spørsmål og få svar</a:t>
            </a:r>
          </a:p>
          <a:p>
            <a:r>
              <a:rPr lang="nb-NO" altLang="nb-NO" dirty="0">
                <a:cs typeface="Arial" panose="020B0604020202020204" pitchFamily="34" charset="0"/>
              </a:rPr>
              <a:t>Ansvarliggjøring og ansvarstaking</a:t>
            </a:r>
          </a:p>
          <a:p>
            <a:r>
              <a:rPr lang="nb-NO" altLang="nb-NO" dirty="0">
                <a:cs typeface="Arial" panose="020B0604020202020204" pitchFamily="34" charset="0"/>
              </a:rPr>
              <a:t>Rydde opp i relasjoner</a:t>
            </a:r>
          </a:p>
          <a:p>
            <a:r>
              <a:rPr lang="nb-NO" altLang="nb-NO" dirty="0">
                <a:cs typeface="Arial" panose="020B0604020202020204" pitchFamily="34" charset="0"/>
              </a:rPr>
              <a:t>Gjenoppretting</a:t>
            </a:r>
          </a:p>
          <a:p>
            <a:r>
              <a:rPr lang="nb-NO" altLang="nb-NO" dirty="0">
                <a:cs typeface="Arial" panose="020B0604020202020204" pitchFamily="34" charset="0"/>
              </a:rPr>
              <a:t>Avtale om løsning</a:t>
            </a:r>
          </a:p>
          <a:p>
            <a:endParaRPr lang="nb-NO" dirty="0"/>
          </a:p>
        </p:txBody>
      </p:sp>
      <p:pic>
        <p:nvPicPr>
          <p:cNvPr id="4" name="Plassholder for innhol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7988" y="176273"/>
            <a:ext cx="4076700" cy="1038225"/>
          </a:xfrm>
        </p:spPr>
      </p:pic>
    </p:spTree>
    <p:extLst>
      <p:ext uri="{BB962C8B-B14F-4D97-AF65-F5344CB8AC3E}">
        <p14:creationId xmlns:p14="http://schemas.microsoft.com/office/powerpoint/2010/main" val="2023974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Prosjekter og Tiltak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838200" y="1493949"/>
            <a:ext cx="10515600" cy="5009882"/>
          </a:xfrm>
        </p:spPr>
        <p:txBody>
          <a:bodyPr>
            <a:normAutofit fontScale="70000" lnSpcReduction="20000"/>
          </a:bodyPr>
          <a:lstStyle/>
          <a:p>
            <a:r>
              <a:rPr lang="nb-NO" b="1" dirty="0"/>
              <a:t>Familievold </a:t>
            </a:r>
            <a:endParaRPr lang="nb-NO" b="1" dirty="0" smtClean="0"/>
          </a:p>
          <a:p>
            <a:pPr marL="457200" lvl="1" indent="0">
              <a:buNone/>
            </a:pPr>
            <a:r>
              <a:rPr lang="nb-NO" b="1" dirty="0" smtClean="0"/>
              <a:t>Tiltak </a:t>
            </a:r>
            <a:r>
              <a:rPr lang="nb-NO" b="1" dirty="0"/>
              <a:t>etter en prosjektperiode fra 2007 – </a:t>
            </a:r>
            <a:r>
              <a:rPr lang="nb-NO" b="1" dirty="0" smtClean="0"/>
              <a:t>2011, evaluert av NTNU Samfunnsforskning i 2010 </a:t>
            </a:r>
            <a:endParaRPr lang="nb-NO" b="1" dirty="0"/>
          </a:p>
          <a:p>
            <a:r>
              <a:rPr lang="nb-NO" b="1" dirty="0" smtClean="0"/>
              <a:t>Oppfølgingsteam </a:t>
            </a:r>
            <a:r>
              <a:rPr lang="nb-NO" b="1" dirty="0"/>
              <a:t>for unge mellom 15 – 18 </a:t>
            </a:r>
            <a:r>
              <a:rPr lang="nb-NO" b="1" dirty="0" smtClean="0"/>
              <a:t>år, 2006 </a:t>
            </a:r>
          </a:p>
          <a:p>
            <a:pPr lvl="1"/>
            <a:r>
              <a:rPr lang="nb-NO" b="1" dirty="0" smtClean="0"/>
              <a:t>Evaluert av NTNU samfunnsforskning, tiltak</a:t>
            </a:r>
            <a:endParaRPr lang="nb-NO" b="1" dirty="0"/>
          </a:p>
          <a:p>
            <a:r>
              <a:rPr lang="nb-NO" b="1" dirty="0"/>
              <a:t>Ungdomsstraff ny </a:t>
            </a:r>
            <a:r>
              <a:rPr lang="nb-NO" b="1" dirty="0" err="1"/>
              <a:t>straffeart</a:t>
            </a:r>
            <a:r>
              <a:rPr lang="nb-NO" b="1" dirty="0"/>
              <a:t> – pilot i Sør-Trøndelag fra 2012. </a:t>
            </a:r>
            <a:endParaRPr lang="nb-NO" b="1" dirty="0" smtClean="0"/>
          </a:p>
          <a:p>
            <a:pPr lvl="1"/>
            <a:r>
              <a:rPr lang="nb-NO" b="1" dirty="0" smtClean="0"/>
              <a:t>Innført </a:t>
            </a:r>
            <a:r>
              <a:rPr lang="nb-NO" b="1" dirty="0"/>
              <a:t>som </a:t>
            </a:r>
            <a:r>
              <a:rPr lang="nb-NO" b="1" dirty="0" err="1"/>
              <a:t>straffeart</a:t>
            </a:r>
            <a:r>
              <a:rPr lang="nb-NO" b="1" dirty="0"/>
              <a:t> i Norge fra 1. juli 2014.</a:t>
            </a:r>
          </a:p>
          <a:p>
            <a:r>
              <a:rPr lang="nb-NO" b="1" dirty="0" smtClean="0"/>
              <a:t>Samarbeid </a:t>
            </a:r>
            <a:r>
              <a:rPr lang="nb-NO" b="1" dirty="0"/>
              <a:t>mellom St. Olavs hospital </a:t>
            </a:r>
            <a:r>
              <a:rPr lang="nb-NO" b="1" dirty="0" err="1"/>
              <a:t>avd</a:t>
            </a:r>
            <a:r>
              <a:rPr lang="nb-NO" b="1" dirty="0"/>
              <a:t> </a:t>
            </a:r>
            <a:r>
              <a:rPr lang="nb-NO" b="1" dirty="0" err="1"/>
              <a:t>Brøset</a:t>
            </a:r>
            <a:r>
              <a:rPr lang="nb-NO" b="1" dirty="0"/>
              <a:t> og </a:t>
            </a:r>
            <a:r>
              <a:rPr lang="nb-NO" b="1" dirty="0" smtClean="0"/>
              <a:t>konfliktrådet </a:t>
            </a:r>
          </a:p>
          <a:p>
            <a:pPr lvl="1"/>
            <a:r>
              <a:rPr lang="nb-NO" b="1" dirty="0" smtClean="0"/>
              <a:t>Behandling </a:t>
            </a:r>
            <a:r>
              <a:rPr lang="nb-NO" b="1" dirty="0"/>
              <a:t>av unge seksualovergripere</a:t>
            </a:r>
          </a:p>
          <a:p>
            <a:r>
              <a:rPr lang="nb-NO" b="1" dirty="0" smtClean="0"/>
              <a:t>”</a:t>
            </a:r>
            <a:r>
              <a:rPr lang="nb-NO" b="1" dirty="0"/>
              <a:t>Et spørsmål om ære”? </a:t>
            </a:r>
            <a:r>
              <a:rPr lang="nb-NO" b="1" dirty="0" smtClean="0"/>
              <a:t>–2013/2014 </a:t>
            </a:r>
          </a:p>
          <a:p>
            <a:pPr lvl="1"/>
            <a:r>
              <a:rPr lang="nb-NO" b="1" dirty="0" smtClean="0"/>
              <a:t>Tiltak </a:t>
            </a:r>
            <a:r>
              <a:rPr lang="nb-NO" b="1" dirty="0"/>
              <a:t>11 i handlingsplanen mot vold i nære relasjoner</a:t>
            </a:r>
          </a:p>
          <a:p>
            <a:r>
              <a:rPr lang="nb-NO" b="1" dirty="0" smtClean="0"/>
              <a:t>Tilrettelagt </a:t>
            </a:r>
            <a:r>
              <a:rPr lang="nb-NO" b="1" dirty="0"/>
              <a:t>dialog i voldtektssaker </a:t>
            </a:r>
            <a:endParaRPr lang="nb-NO" b="1" dirty="0" smtClean="0"/>
          </a:p>
          <a:p>
            <a:pPr lvl="1"/>
            <a:r>
              <a:rPr lang="nb-NO" b="1" dirty="0" smtClean="0"/>
              <a:t>3 </a:t>
            </a:r>
            <a:r>
              <a:rPr lang="nb-NO" b="1" dirty="0" err="1"/>
              <a:t>årig</a:t>
            </a:r>
            <a:r>
              <a:rPr lang="nb-NO" b="1" dirty="0"/>
              <a:t> prosjekt i samarbeid med RVTS, støttesenteret for fornærmede og konfliktrådet</a:t>
            </a:r>
          </a:p>
          <a:p>
            <a:r>
              <a:rPr lang="nb-NO" b="1" dirty="0" smtClean="0"/>
              <a:t>Familieråd </a:t>
            </a:r>
          </a:p>
          <a:p>
            <a:pPr lvl="1"/>
            <a:r>
              <a:rPr lang="nb-NO" b="1" dirty="0" smtClean="0"/>
              <a:t>Administrert </a:t>
            </a:r>
            <a:r>
              <a:rPr lang="nb-NO" b="1" dirty="0"/>
              <a:t>av konfliktrådet siden 2003</a:t>
            </a:r>
          </a:p>
          <a:p>
            <a:r>
              <a:rPr lang="nb-NO" b="1" dirty="0"/>
              <a:t>Samarbeid med </a:t>
            </a:r>
            <a:r>
              <a:rPr lang="nb-NO" b="1" dirty="0" smtClean="0"/>
              <a:t>Kriminalomsorgen </a:t>
            </a:r>
          </a:p>
          <a:p>
            <a:pPr lvl="1"/>
            <a:r>
              <a:rPr lang="nb-NO" b="1" dirty="0" smtClean="0"/>
              <a:t>Offerfokuserte samtaler for samfunnsstraffdømte</a:t>
            </a:r>
          </a:p>
          <a:p>
            <a:pPr lvl="1"/>
            <a:r>
              <a:rPr lang="nb-NO" b="1" dirty="0" smtClean="0"/>
              <a:t>Dialogmøte mellom </a:t>
            </a:r>
            <a:r>
              <a:rPr lang="nb-NO" b="1" dirty="0" err="1" smtClean="0"/>
              <a:t>insatte</a:t>
            </a:r>
            <a:r>
              <a:rPr lang="nb-NO" b="1" dirty="0" smtClean="0"/>
              <a:t> og berørte</a:t>
            </a:r>
            <a:endParaRPr lang="nb-NO" dirty="0"/>
          </a:p>
        </p:txBody>
      </p:sp>
      <p:pic>
        <p:nvPicPr>
          <p:cNvPr id="4" name="Plassholder for innhold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7988" y="176273"/>
            <a:ext cx="4076700" cy="1038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6471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327</TotalTime>
  <Words>796</Words>
  <Application>Microsoft Office PowerPoint</Application>
  <PresentationFormat>Widescreen</PresentationFormat>
  <Paragraphs>150</Paragraphs>
  <Slides>17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Times</vt:lpstr>
      <vt:lpstr>Office-tema</vt:lpstr>
      <vt:lpstr>Konfliktrådet Arena for dialog og konfliktløsing</vt:lpstr>
      <vt:lpstr>Hva er konfliktrådet</vt:lpstr>
      <vt:lpstr>PowerPoint-presentasjon</vt:lpstr>
      <vt:lpstr>Sakstyper</vt:lpstr>
      <vt:lpstr>Konfliktrådet</vt:lpstr>
      <vt:lpstr>Hva er mekling og  meklingsmøter </vt:lpstr>
      <vt:lpstr>Hva innebærer meklerrollen</vt:lpstr>
      <vt:lpstr>Målet med møtene</vt:lpstr>
      <vt:lpstr>Prosjekter og Tiltak</vt:lpstr>
      <vt:lpstr>Familievoldsprosjektet</vt:lpstr>
      <vt:lpstr>Familievoldsprosjektet Offeret</vt:lpstr>
      <vt:lpstr>Familievoldsprosjektet Barna</vt:lpstr>
      <vt:lpstr>Familevoldsprosjektet Fra evalueringen</vt:lpstr>
      <vt:lpstr>Familievoldsprosjektet Gjerningsperson</vt:lpstr>
      <vt:lpstr>Saksgang</vt:lpstr>
      <vt:lpstr>"Et spørsmål om ære"</vt:lpstr>
      <vt:lpstr>PowerPoint-presentasjon</vt:lpstr>
    </vt:vector>
  </TitlesOfParts>
  <Company>Konfliktraadene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Svein Roppestad</dc:creator>
  <cp:lastModifiedBy>Iren Sørfjordmo</cp:lastModifiedBy>
  <cp:revision>26</cp:revision>
  <dcterms:created xsi:type="dcterms:W3CDTF">2014-04-23T08:32:01Z</dcterms:created>
  <dcterms:modified xsi:type="dcterms:W3CDTF">2015-03-09T07:54:30Z</dcterms:modified>
</cp:coreProperties>
</file>